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03" r:id="rId4"/>
    <p:sldId id="257" r:id="rId5"/>
    <p:sldId id="292" r:id="rId6"/>
    <p:sldId id="261" r:id="rId7"/>
    <p:sldId id="293" r:id="rId8"/>
    <p:sldId id="262" r:id="rId9"/>
    <p:sldId id="304" r:id="rId10"/>
    <p:sldId id="263" r:id="rId11"/>
    <p:sldId id="307" r:id="rId12"/>
    <p:sldId id="264" r:id="rId13"/>
    <p:sldId id="308" r:id="rId14"/>
    <p:sldId id="265" r:id="rId15"/>
    <p:sldId id="266" r:id="rId16"/>
    <p:sldId id="267" r:id="rId17"/>
    <p:sldId id="294" r:id="rId18"/>
    <p:sldId id="268" r:id="rId19"/>
    <p:sldId id="296" r:id="rId20"/>
    <p:sldId id="269" r:id="rId21"/>
    <p:sldId id="295" r:id="rId22"/>
    <p:sldId id="270" r:id="rId23"/>
    <p:sldId id="271" r:id="rId24"/>
    <p:sldId id="298" r:id="rId25"/>
    <p:sldId id="299" r:id="rId26"/>
    <p:sldId id="272" r:id="rId27"/>
    <p:sldId id="309" r:id="rId28"/>
    <p:sldId id="273" r:id="rId29"/>
    <p:sldId id="310" r:id="rId30"/>
    <p:sldId id="274" r:id="rId31"/>
    <p:sldId id="275" r:id="rId32"/>
    <p:sldId id="276" r:id="rId33"/>
    <p:sldId id="277" r:id="rId34"/>
    <p:sldId id="311" r:id="rId35"/>
    <p:sldId id="278" r:id="rId36"/>
    <p:sldId id="312" r:id="rId37"/>
    <p:sldId id="279" r:id="rId38"/>
    <p:sldId id="280" r:id="rId39"/>
    <p:sldId id="313" r:id="rId40"/>
    <p:sldId id="281" r:id="rId41"/>
    <p:sldId id="314" r:id="rId42"/>
    <p:sldId id="282" r:id="rId43"/>
    <p:sldId id="315" r:id="rId44"/>
    <p:sldId id="283" r:id="rId45"/>
    <p:sldId id="316" r:id="rId46"/>
    <p:sldId id="284" r:id="rId47"/>
    <p:sldId id="319" r:id="rId48"/>
    <p:sldId id="285" r:id="rId49"/>
    <p:sldId id="320" r:id="rId50"/>
    <p:sldId id="286" r:id="rId51"/>
    <p:sldId id="321" r:id="rId52"/>
    <p:sldId id="287" r:id="rId53"/>
    <p:sldId id="323" r:id="rId54"/>
    <p:sldId id="288" r:id="rId55"/>
    <p:sldId id="324" r:id="rId56"/>
    <p:sldId id="289" r:id="rId57"/>
    <p:sldId id="322" r:id="rId58"/>
    <p:sldId id="290" r:id="rId59"/>
    <p:sldId id="301" r:id="rId60"/>
    <p:sldId id="30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CC234D-BE3C-403E-952D-DD236E4CD650}" type="datetimeFigureOut">
              <a:rPr lang="en-US" smtClean="0"/>
              <a:pPr/>
              <a:t>12-Dec-13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C234D-BE3C-403E-952D-DD236E4CD650}" type="datetimeFigureOut">
              <a:rPr lang="en-US" smtClean="0"/>
              <a:pPr/>
              <a:t>12-Dec-13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C234D-BE3C-403E-952D-DD236E4CD650}" type="datetimeFigureOut">
              <a:rPr lang="en-US" smtClean="0"/>
              <a:pPr/>
              <a:t>12-Dec-13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CC234D-BE3C-403E-952D-DD236E4CD650}" type="datetimeFigureOut">
              <a:rPr lang="en-US" smtClean="0"/>
              <a:pPr/>
              <a:t>12-Dec-13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C234D-BE3C-403E-952D-DD236E4CD650}" type="datetimeFigureOut">
              <a:rPr lang="en-US" smtClean="0"/>
              <a:pPr/>
              <a:t>12-Dec-13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CC234D-BE3C-403E-952D-DD236E4CD650}" type="datetimeFigureOut">
              <a:rPr lang="en-US" smtClean="0"/>
              <a:pPr/>
              <a:t>12-Dec-13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CC234D-BE3C-403E-952D-DD236E4CD650}" type="datetimeFigureOut">
              <a:rPr lang="en-US" smtClean="0"/>
              <a:pPr/>
              <a:t>12-Dec-13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CC234D-BE3C-403E-952D-DD236E4CD650}" type="datetimeFigureOut">
              <a:rPr lang="en-US" smtClean="0"/>
              <a:pPr/>
              <a:t>12-Dec-13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C234D-BE3C-403E-952D-DD236E4CD650}" type="datetimeFigureOut">
              <a:rPr lang="en-US" smtClean="0"/>
              <a:pPr/>
              <a:t>12-Dec-13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C234D-BE3C-403E-952D-DD236E4CD650}" type="datetimeFigureOut">
              <a:rPr lang="en-US" smtClean="0"/>
              <a:pPr/>
              <a:t>12-Dec-13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C234D-BE3C-403E-952D-DD236E4CD650}" type="datetimeFigureOut">
              <a:rPr lang="en-US" smtClean="0"/>
              <a:pPr/>
              <a:t>12-Dec-13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C935B-35A8-405E-B334-0BB3707FEF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C234D-BE3C-403E-952D-DD236E4CD650}" type="datetimeFigureOut">
              <a:rPr lang="en-US" smtClean="0"/>
              <a:pPr/>
              <a:t>12-Dec-13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C935B-35A8-405E-B334-0BB3707FEF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in/imgres?q=pics+of+environment&amp;sa=X&amp;biw=1366&amp;bih=641&amp;tbm=isch&amp;tbnid=K4FMP6kxScKGTM:&amp;imgrefurl=http://www.aecom.com/What+We+Do/Environment&amp;docid=xWAqfsMjmnq3RM&amp;imgurl=http://www.aecom.com/deployedfiles/Internet/Capabilities/Environment/Environment_capabilites%20690.jpg&amp;w=690&amp;h=355&amp;ei=e-uQUoy3BuTx4QTt-4CQCg&amp;zoom=1&amp;ved=1t:3588,r:26,s:0,i:171"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in/search?biw=1366&amp;bih=641&amp;tbm=isch&amp;q=pics+of+environment+pollution&amp;revid=609061103" TargetMode="Externa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n/search?biw=1366&amp;bih=641&amp;tbm=isch&amp;q=pics+of+environmental+pollution&amp;revid=609061103"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in/search?biw=1366&amp;bih=641&amp;tbm=isch&amp;q=pics+of+environmental+pollution&amp;revid=609061103" TargetMode="Externa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in/imgres?q=pics+of+environment&amp;sa=X&amp;biw=1366&amp;bih=641&amp;tbm=isch&amp;tbnid=3vqlAre_7_wiuM:&amp;imgrefurl=http://www.e2philosophy.com/id35.html&amp;docid=iRb5umkh2jjCtM&amp;imgurl=http://www.e2philosophy.com/sitebuildercontent/sitebuilderpictures/environment.jpg&amp;w=1376&amp;h=1144&amp;ei=e-uQUoy3BuTx4QTt-4CQCg&amp;zoom=1&amp;ved=1t:3588,r:41,s:0,i:216" TargetMode="Externa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in/imgres?q=pics+of+environment&amp;sa=X&amp;biw=1366&amp;bih=641&amp;tbm=isch&amp;tbnid=ttG6iuNzzpsgsM:&amp;imgrefurl=http://www.villageoflexington.com/environment.htm&amp;docid=kCRFju6Eye7zwM&amp;imgurl=http://www.villageoflexington.com/environment2.jpg&amp;w=450&amp;h=450&amp;ei=e-uQUoy3BuTx4QTt-4CQCg&amp;zoom=1&amp;ved=1t:3588,r:25,s:0,i:168" TargetMode="Externa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in/imgres?q=pics+of+environment&amp;sa=X&amp;biw=1366&amp;bih=641&amp;tbm=isch&amp;tbnid=Cy9QMp6b74UrAM:&amp;imgrefurl=http://www.wallwuzz.com/wallpaper/12019/wallpapers-desktop-sony-pixel-theme-wallpaper-themes-world-environment-large-laptops&amp;docid=nKV5zoJlpH3CcM&amp;imgurl=http://cdn.wallwuzz.com/uploads/wallpapers-desktop-sony-pixel-theme-wallpaper-themes-world-environment-large-laptops-wallwuzz-hd-wallpaper-12019.jpg&amp;w=1920&amp;h=1200&amp;ei=e-uQUoy3BuTx4QTt-4CQCg&amp;zoom=1&amp;ved=1t:3588,r:33,s:0,i:192" TargetMode="Externa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www.google.co.in/imgres?q=pics+of+environment&amp;sa=X&amp;biw=1366&amp;bih=641&amp;tbm=isch&amp;tbnid=jYhoFkqYWrX0sM:&amp;imgrefurl=http://www.bsgp.org/Ideal_path_of_Student_life/Environment&amp;docid=QQnv9eoeWnYflM&amp;imgurl=http://www.bsgp.org/userimage/earth.jpg&amp;w=400&amp;h=400&amp;ei=e-uQUoy3BuTx4QTt-4CQCg&amp;zoom=1&amp;ved=1t:3588,r:15,s:0,i:129"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www.google.co.in/imgres?q=pics+of+environment&amp;sa=X&amp;biw=1366&amp;bih=641&amp;tbm=isch&amp;tbnid=dlG2C5WhW4kPcM:&amp;imgrefurl=http://eco-friendlyhouses.blogspot.com/2013/03/saving-environment.html&amp;docid=fZof0Y8Y51MLAM&amp;imgurl=http://lunar.thegamez.net/greentechnology/saving-environment/save-environment-paintings-submited-images-pic-2-fly-1440x900.jpg&amp;w=1440&amp;h=900&amp;ei=e-uQUoy3BuTx4QTt-4CQCg&amp;zoom=1&amp;ved=1t:3588,r:35,s:0,i:198"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in/imgres?q=pics+of+environment&amp;sa=X&amp;biw=1366&amp;bih=641&amp;tbm=isch&amp;tbnid=AqlYao6an81KlM:&amp;imgrefurl=http://www.ntt.com/csr_e/report2008/environment_manage.html&amp;docid=M0nNhtm5-7XdwM&amp;imgurl=http://www.ntt.com/csr_e/report2008/img/environment_manage_img01.jpg&amp;w=570&amp;h=570&amp;ei=e-uQUoy3BuTx4QTt-4CQCg&amp;zoom=1&amp;ved=1t:3588,r:13,s:0,i:123"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a:effectLst>
            <a:outerShdw blurRad="50800" dist="38100" dir="5400000" algn="t" rotWithShape="0">
              <a:prstClr val="black">
                <a:alpha val="40000"/>
              </a:prstClr>
            </a:outerShdw>
          </a:effectLst>
          <a:scene3d>
            <a:camera prst="perspectiveRelaxed"/>
            <a:lightRig rig="threePt" dir="t"/>
          </a:scene3d>
        </p:spPr>
        <p:txBody>
          <a:bodyPr/>
          <a:lstStyle/>
          <a:p>
            <a:r>
              <a:rPr lang="en-US" dirty="0" smtClean="0">
                <a:latin typeface="Monotype Corsiva" pitchFamily="66" charset="0"/>
              </a:rPr>
              <a:t>GOVERNMENT  ENGINEERING COLLEGE BHUJ</a:t>
            </a:r>
            <a:endParaRPr lang="en-US" dirty="0">
              <a:latin typeface="Monotype Corsiva" pitchFamily="66" charset="0"/>
            </a:endParaRPr>
          </a:p>
        </p:txBody>
      </p:sp>
      <p:sp>
        <p:nvSpPr>
          <p:cNvPr id="3" name="Subtitle 2"/>
          <p:cNvSpPr>
            <a:spLocks noGrp="1"/>
          </p:cNvSpPr>
          <p:nvPr>
            <p:ph type="subTitle" idx="1"/>
          </p:nvPr>
        </p:nvSpPr>
        <p:spPr/>
        <p:txBody>
          <a:bodyPr/>
          <a:lstStyle/>
          <a:p>
            <a:endParaRPr lang="en-US" dirty="0"/>
          </a:p>
        </p:txBody>
      </p:sp>
      <p:pic>
        <p:nvPicPr>
          <p:cNvPr id="1026" name="Picture 2" descr="D:\NIKUNJ\college\gec-bhuj-project.jpg"/>
          <p:cNvPicPr>
            <a:picLocks noChangeAspect="1" noChangeArrowheads="1"/>
          </p:cNvPicPr>
          <p:nvPr/>
        </p:nvPicPr>
        <p:blipFill>
          <a:blip r:embed="rId2" cstate="print"/>
          <a:srcRect/>
          <a:stretch>
            <a:fillRect/>
          </a:stretch>
        </p:blipFill>
        <p:spPr bwMode="auto">
          <a:xfrm>
            <a:off x="457200" y="2971800"/>
            <a:ext cx="8153400" cy="2886075"/>
          </a:xfrm>
          <a:prstGeom prst="rect">
            <a:avLst/>
          </a:prstGeom>
          <a:noFill/>
        </p:spPr>
      </p:pic>
      <p:sp>
        <p:nvSpPr>
          <p:cNvPr id="5" name="Title 1"/>
          <p:cNvSpPr txBox="1">
            <a:spLocks/>
          </p:cNvSpPr>
          <p:nvPr/>
        </p:nvSpPr>
        <p:spPr>
          <a:xfrm>
            <a:off x="914400" y="1828800"/>
            <a:ext cx="7772400" cy="1470025"/>
          </a:xfrm>
          <a:prstGeom prst="rect">
            <a:avLst/>
          </a:prstGeom>
          <a:effectLst>
            <a:outerShdw blurRad="50800" dist="38100" dir="5400000" algn="t" rotWithShape="0">
              <a:prstClr val="black">
                <a:alpha val="40000"/>
              </a:prstClr>
            </a:outerShdw>
          </a:effectLst>
          <a:scene3d>
            <a:camera prst="perspectiveRelaxed"/>
            <a:lightRig rig="threePt" dir="t"/>
          </a:scene3d>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onotype Corsiva" pitchFamily="66" charset="0"/>
                <a:ea typeface="+mj-ea"/>
                <a:cs typeface="+mj-cs"/>
              </a:rPr>
              <a:t>GUIDE: PROF. Y.M. GAJERA</a:t>
            </a:r>
            <a:endParaRPr kumimoji="0" lang="en-US" sz="4400" b="0" i="0" u="none" strike="noStrike" kern="1200" cap="none" spc="0" normalizeH="0" baseline="0" noProof="0" dirty="0">
              <a:ln>
                <a:noFill/>
              </a:ln>
              <a:solidFill>
                <a:schemeClr val="tx1"/>
              </a:solidFill>
              <a:effectLst/>
              <a:uLnTx/>
              <a:uFillTx/>
              <a:latin typeface="Monotype Corsiva" pitchFamily="66"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heel(4)">
                                      <p:cBhvr>
                                        <p:cTn id="15" dur="20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2000" fill="hold"/>
                                        <p:tgtEl>
                                          <p:spTgt spid="5"/>
                                        </p:tgtEl>
                                        <p:attrNameLst>
                                          <p:attrName>ppt_w</p:attrName>
                                        </p:attrNameLst>
                                      </p:cBhvr>
                                      <p:tavLst>
                                        <p:tav tm="0">
                                          <p:val>
                                            <p:fltVal val="0"/>
                                          </p:val>
                                        </p:tav>
                                        <p:tav tm="100000">
                                          <p:val>
                                            <p:strVal val="#ppt_w"/>
                                          </p:val>
                                        </p:tav>
                                      </p:tavLst>
                                    </p:anim>
                                    <p:anim calcmode="lin" valueType="num">
                                      <p:cBhvr>
                                        <p:cTn id="21" dur="2000" fill="hold"/>
                                        <p:tgtEl>
                                          <p:spTgt spid="5"/>
                                        </p:tgtEl>
                                        <p:attrNameLst>
                                          <p:attrName>ppt_h</p:attrName>
                                        </p:attrNameLst>
                                      </p:cBhvr>
                                      <p:tavLst>
                                        <p:tav tm="0">
                                          <p:val>
                                            <p:fltVal val="0"/>
                                          </p:val>
                                        </p:tav>
                                        <p:tav tm="100000">
                                          <p:val>
                                            <p:strVal val="#ppt_h"/>
                                          </p:val>
                                        </p:tav>
                                      </p:tavLst>
                                    </p:anim>
                                    <p:anim calcmode="lin" valueType="num">
                                      <p:cBhvr>
                                        <p:cTn id="22" dur="2000" fill="hold"/>
                                        <p:tgtEl>
                                          <p:spTgt spid="5"/>
                                        </p:tgtEl>
                                        <p:attrNameLst>
                                          <p:attrName>style.rotation</p:attrName>
                                        </p:attrNameLst>
                                      </p:cBhvr>
                                      <p:tavLst>
                                        <p:tav tm="0">
                                          <p:val>
                                            <p:fltVal val="360"/>
                                          </p:val>
                                        </p:tav>
                                        <p:tav tm="100000">
                                          <p:val>
                                            <p:fltVal val="0"/>
                                          </p:val>
                                        </p:tav>
                                      </p:tavLst>
                                    </p:anim>
                                    <p:animEffect transition="in" filter="fade">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199"/>
          </a:xfrm>
        </p:spPr>
        <p:txBody>
          <a:bodyPr>
            <a:normAutofit/>
          </a:bodyPr>
          <a:lstStyle/>
          <a:p>
            <a:r>
              <a:rPr lang="en-US" dirty="0" smtClean="0">
                <a:latin typeface="Monotype Corsiva" pitchFamily="66" charset="0"/>
              </a:rPr>
              <a:t>1.ATMOSPHERE- It is the mixture of various gases. The major gases in a pollution free dry air are Nitrogen(78%), Oxygen(21%), Argon(0.9-1%) and carbon dioxide.</a:t>
            </a:r>
          </a:p>
          <a:p>
            <a:pPr>
              <a:buNone/>
            </a:pPr>
            <a:endParaRPr lang="en-US" dirty="0" smtClean="0">
              <a:latin typeface="Monotype Corsiva" pitchFamily="66" charset="0"/>
            </a:endParaRPr>
          </a:p>
          <a:p>
            <a:r>
              <a:rPr lang="en-US" dirty="0" smtClean="0">
                <a:latin typeface="Monotype Corsiva" pitchFamily="66" charset="0"/>
              </a:rPr>
              <a:t>On the basis of temperature profile and other phenomenon atmosphere is further divided into 5 parts-Troposphere , stratosphere , Mesosphere , Thermosphere  and exosphere.</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3.gstatic.com/images?q=tbn:ANd9GcTzh1liMfd0L9hYa0UBMQA075s98B1qJDR77mjKlCrJSVZZYfgy"/>
          <p:cNvPicPr>
            <a:picLocks noGrp="1"/>
          </p:cNvPicPr>
          <p:nvPr>
            <p:ph type="pic" idx="1"/>
          </p:nvPr>
        </p:nvPicPr>
        <p:blipFill>
          <a:blip r:embed="rId2" cstate="print"/>
          <a:srcRect t="17500" b="17500"/>
          <a:stretch>
            <a:fillRect/>
          </a:stretch>
        </p:blipFill>
        <p:spPr bwMode="auto">
          <a:xfrm>
            <a:off x="2514600" y="685800"/>
            <a:ext cx="4191000" cy="5483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038600"/>
          </a:xfrm>
        </p:spPr>
        <p:txBody>
          <a:bodyPr/>
          <a:lstStyle/>
          <a:p>
            <a:endParaRPr lang="en-US" dirty="0" smtClean="0">
              <a:latin typeface="Monotype Corsiva" pitchFamily="66" charset="0"/>
            </a:endParaRPr>
          </a:p>
          <a:p>
            <a:r>
              <a:rPr lang="en-US" dirty="0" smtClean="0">
                <a:latin typeface="Monotype Corsiva" pitchFamily="66" charset="0"/>
              </a:rPr>
              <a:t>2.HYDROSPHERE- It is in fact the water environment. About 70% of earth is covered by water. Out of which 97% is in the oceans and sea , 2% in glaciers and ice caps while remaining 1%of fresh water is available for human consumption.</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0.gstatic.com/images?q=tbn:ANd9GcRpXTIhkbZArmEZQ_p5OSjg9H-6DCl3N_zbwt056KC7qbPbWtFF">
            <a:hlinkClick r:id="rId2"/>
          </p:cNvPr>
          <p:cNvPicPr>
            <a:picLocks noGrp="1"/>
          </p:cNvPicPr>
          <p:nvPr>
            <p:ph type="pic" idx="1"/>
          </p:nvPr>
        </p:nvPicPr>
        <p:blipFill>
          <a:blip r:embed="rId3" cstate="print"/>
          <a:srcRect l="15708" r="15708"/>
          <a:stretch>
            <a:fillRect/>
          </a:stretch>
        </p:blipFill>
        <p:spPr bwMode="auto">
          <a:xfrm>
            <a:off x="1143000" y="990600"/>
            <a:ext cx="6781800" cy="494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endParaRPr lang="en-US" dirty="0" smtClean="0">
              <a:latin typeface="Monotype Corsiva" pitchFamily="66" charset="0"/>
            </a:endParaRPr>
          </a:p>
          <a:p>
            <a:endParaRPr lang="en-US" dirty="0">
              <a:latin typeface="Monotype Corsiva" pitchFamily="66" charset="0"/>
            </a:endParaRPr>
          </a:p>
          <a:p>
            <a:r>
              <a:rPr lang="en-US" dirty="0" smtClean="0">
                <a:latin typeface="Monotype Corsiva" pitchFamily="66" charset="0"/>
              </a:rPr>
              <a:t>3.LITHOSPHERE- The outer soil </a:t>
            </a:r>
            <a:r>
              <a:rPr lang="en-US" dirty="0" err="1" smtClean="0">
                <a:latin typeface="Monotype Corsiva" pitchFamily="66" charset="0"/>
              </a:rPr>
              <a:t>crustof</a:t>
            </a:r>
            <a:r>
              <a:rPr lang="en-US" dirty="0" smtClean="0">
                <a:latin typeface="Monotype Corsiva" pitchFamily="66" charset="0"/>
              </a:rPr>
              <a:t> the earth is lithosphere. The living organism , plant and vegetation are supported by lithosphere. Lithosphere not only produces  food for human beings and animals, but also the decomposition of organic wastes is carried out by microbes in soil.</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endParaRPr lang="en-US" dirty="0" smtClean="0">
              <a:latin typeface="Monotype Corsiva" pitchFamily="66" charset="0"/>
            </a:endParaRPr>
          </a:p>
          <a:p>
            <a:r>
              <a:rPr lang="en-US" dirty="0" smtClean="0">
                <a:latin typeface="Monotype Corsiva" pitchFamily="66" charset="0"/>
              </a:rPr>
              <a:t>4.BIOSPHERE- Biosphere is the thin outer crust of the earth which  includes all the living organisms and environment. Thus biosphere consists </a:t>
            </a:r>
            <a:r>
              <a:rPr lang="en-US" dirty="0" err="1" smtClean="0">
                <a:latin typeface="Monotype Corsiva" pitchFamily="66" charset="0"/>
              </a:rPr>
              <a:t>oflithosphere</a:t>
            </a:r>
            <a:r>
              <a:rPr lang="en-US" dirty="0" smtClean="0">
                <a:latin typeface="Monotype Corsiva" pitchFamily="66" charset="0"/>
              </a:rPr>
              <a:t> , atmosphere  and hydrosphere.</a:t>
            </a:r>
            <a:r>
              <a:rPr lang="en-US" dirty="0">
                <a:latin typeface="Monotype Corsiva" pitchFamily="66" charset="0"/>
              </a:rPr>
              <a:t> </a:t>
            </a:r>
            <a:r>
              <a:rPr lang="en-US" dirty="0" smtClean="0">
                <a:latin typeface="Monotype Corsiva" pitchFamily="66" charset="0"/>
              </a:rPr>
              <a:t>The waste products in gaseous , liquid and solid waste forms are discharge in to biosphere,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a:effectLst>
            <a:outerShdw blurRad="50800" dist="38100" dir="5400000" algn="t" rotWithShape="0">
              <a:prstClr val="black">
                <a:alpha val="40000"/>
              </a:prstClr>
            </a:outerShdw>
          </a:effectLst>
        </p:spPr>
        <p:txBody>
          <a:bodyPr>
            <a:normAutofit fontScale="90000"/>
          </a:bodyPr>
          <a:lstStyle/>
          <a:p>
            <a:r>
              <a:rPr lang="en-US" sz="5400" dirty="0" smtClean="0">
                <a:latin typeface="Monotype Corsiva" pitchFamily="66" charset="0"/>
              </a:rPr>
              <a:t>ENVIRONMENTAL POLLUTION</a:t>
            </a:r>
            <a:endParaRPr lang="en-US" sz="5400" dirty="0">
              <a:latin typeface="Monotype Corsiva" pitchFamily="66" charset="0"/>
            </a:endParaRPr>
          </a:p>
        </p:txBody>
      </p:sp>
      <p:sp>
        <p:nvSpPr>
          <p:cNvPr id="3" name="Content Placeholder 2"/>
          <p:cNvSpPr>
            <a:spLocks noGrp="1"/>
          </p:cNvSpPr>
          <p:nvPr>
            <p:ph idx="1"/>
          </p:nvPr>
        </p:nvSpPr>
        <p:spPr>
          <a:xfrm>
            <a:off x="457200" y="2971800"/>
            <a:ext cx="8229600" cy="3154363"/>
          </a:xfrm>
        </p:spPr>
        <p:txBody>
          <a:bodyPr/>
          <a:lstStyle/>
          <a:p>
            <a:r>
              <a:rPr lang="en-US" dirty="0" smtClean="0">
                <a:latin typeface="Monotype Corsiva" pitchFamily="66" charset="0"/>
              </a:rPr>
              <a:t>“Any undesirable change in physical , biological , or chemical characteristics of environment(air , water , soil) which can cause harmful effects on various forms of life and property is known as environmental pollution.”</a:t>
            </a:r>
          </a:p>
          <a:p>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2.gstatic.com/images?q=tbn:ANd9GcTm48TbO3PBstlsrA4ZDNxBJ5zzqDNN0439gHSlCfsdoguiSlN_GiEjWafO">
            <a:hlinkClick r:id="rId2"/>
          </p:cNvPr>
          <p:cNvPicPr>
            <a:picLocks noGrp="1"/>
          </p:cNvPicPr>
          <p:nvPr>
            <p:ph type="pic" idx="1"/>
          </p:nvPr>
        </p:nvPicPr>
        <p:blipFill>
          <a:blip r:embed="rId3" cstate="print"/>
          <a:srcRect l="5636" r="5636"/>
          <a:stretch>
            <a:fillRect/>
          </a:stretch>
        </p:blipFill>
        <p:spPr bwMode="auto">
          <a:xfrm>
            <a:off x="838200" y="914400"/>
            <a:ext cx="7543800" cy="5254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latin typeface="Monotype Corsiva" pitchFamily="66" charset="0"/>
              </a:rPr>
              <a:t>CAUSES OF ENVIRONMENTAL POLLUTION:</a:t>
            </a:r>
          </a:p>
          <a:p>
            <a:endParaRPr lang="en-US" dirty="0" smtClean="0">
              <a:latin typeface="Monotype Corsiva" pitchFamily="66" charset="0"/>
            </a:endParaRPr>
          </a:p>
          <a:p>
            <a:r>
              <a:rPr lang="en-US" dirty="0" smtClean="0">
                <a:latin typeface="Monotype Corsiva" pitchFamily="66" charset="0"/>
              </a:rPr>
              <a:t>1.NATURAL-</a:t>
            </a:r>
          </a:p>
          <a:p>
            <a:pPr>
              <a:buNone/>
            </a:pPr>
            <a:r>
              <a:rPr lang="en-US" dirty="0" smtClean="0">
                <a:latin typeface="Monotype Corsiva" pitchFamily="66" charset="0"/>
              </a:rPr>
              <a:t>        Volcanic eruption  and forest fire</a:t>
            </a:r>
          </a:p>
          <a:p>
            <a:endParaRPr lang="en-US" dirty="0" smtClean="0">
              <a:latin typeface="Monotype Corsiva" pitchFamily="66" charset="0"/>
            </a:endParaRPr>
          </a:p>
          <a:p>
            <a:r>
              <a:rPr lang="en-US" dirty="0" smtClean="0">
                <a:latin typeface="Monotype Corsiva" pitchFamily="66" charset="0"/>
              </a:rPr>
              <a:t>2. MAN MADE-</a:t>
            </a:r>
          </a:p>
          <a:p>
            <a:pPr>
              <a:buNone/>
            </a:pPr>
            <a:r>
              <a:rPr lang="en-US" dirty="0" smtClean="0">
                <a:latin typeface="Monotype Corsiva" pitchFamily="66" charset="0"/>
              </a:rPr>
              <a:t>                Rapid Industrialization</a:t>
            </a:r>
          </a:p>
          <a:p>
            <a:pPr>
              <a:buNone/>
            </a:pPr>
            <a:r>
              <a:rPr lang="en-US" dirty="0" smtClean="0">
                <a:latin typeface="Monotype Corsiva" pitchFamily="66" charset="0"/>
              </a:rPr>
              <a:t>                Population growth</a:t>
            </a:r>
          </a:p>
          <a:p>
            <a:pPr>
              <a:buNone/>
            </a:pPr>
            <a:r>
              <a:rPr lang="en-US" dirty="0" smtClean="0">
                <a:latin typeface="Monotype Corsiva" pitchFamily="66" charset="0"/>
              </a:rPr>
              <a:t>                Unplanned urbanization</a:t>
            </a:r>
          </a:p>
          <a:p>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amond(in)">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2.gstatic.com/images?q=tbn:ANd9GcTwWuW1YJFkKih7rcLMlbB3NCpHNfEy6geSdsgVdaNLCTPJpcnUyJwvgsqb">
            <a:hlinkClick r:id="rId2"/>
          </p:cNvPr>
          <p:cNvPicPr>
            <a:picLocks noGrp="1"/>
          </p:cNvPicPr>
          <p:nvPr>
            <p:ph type="pic" idx="1"/>
          </p:nvPr>
        </p:nvPicPr>
        <p:blipFill>
          <a:blip r:embed="rId3" cstate="print"/>
          <a:srcRect l="5394" r="5394"/>
          <a:stretch>
            <a:fillRect/>
          </a:stretch>
        </p:blipFill>
        <p:spPr bwMode="auto">
          <a:xfrm>
            <a:off x="685800" y="838200"/>
            <a:ext cx="7772400" cy="510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935162"/>
          </a:xfrm>
        </p:spPr>
        <p:txBody>
          <a:bodyPr>
            <a:normAutofit fontScale="90000"/>
          </a:bodyPr>
          <a:lstStyle/>
          <a:p>
            <a:r>
              <a:rPr lang="en-US" sz="5400" dirty="0" smtClean="0">
                <a:latin typeface="Monotype Corsiva" pitchFamily="66" charset="0"/>
              </a:rPr>
              <a:t>PROGRESSIVE ASSESMENT FOR ENVIRONMENTAL STUDIES</a:t>
            </a:r>
            <a:endParaRPr lang="en-US" sz="5400" dirty="0">
              <a:latin typeface="Monotype Corsiva" pitchFamily="66" charset="0"/>
            </a:endParaRPr>
          </a:p>
        </p:txBody>
      </p:sp>
      <p:sp>
        <p:nvSpPr>
          <p:cNvPr id="3" name="Content Placeholder 2"/>
          <p:cNvSpPr>
            <a:spLocks noGrp="1"/>
          </p:cNvSpPr>
          <p:nvPr>
            <p:ph idx="1"/>
          </p:nvPr>
        </p:nvSpPr>
        <p:spPr>
          <a:xfrm>
            <a:off x="457200" y="2514600"/>
            <a:ext cx="8229600" cy="4191000"/>
          </a:xfrm>
        </p:spPr>
        <p:txBody>
          <a:bodyPr>
            <a:normAutofit fontScale="92500" lnSpcReduction="10000"/>
          </a:bodyPr>
          <a:lstStyle/>
          <a:p>
            <a:pPr lvl="0"/>
            <a:r>
              <a:rPr lang="en-US" dirty="0" smtClean="0">
                <a:latin typeface="Monotype Corsiva" pitchFamily="66" charset="0"/>
              </a:rPr>
              <a:t>MADE BY-NIKUNJ , RAJ ,HARDIK, ,</a:t>
            </a:r>
          </a:p>
          <a:p>
            <a:pPr lvl="0">
              <a:buNone/>
            </a:pPr>
            <a:r>
              <a:rPr lang="en-US" dirty="0" smtClean="0">
                <a:latin typeface="Monotype Corsiva" pitchFamily="66" charset="0"/>
              </a:rPr>
              <a:t>    KETAN , KHODIDAS ,  , ANKUR , ASHOK  , AKASH ,JAY .</a:t>
            </a:r>
          </a:p>
          <a:p>
            <a:pPr lvl="0"/>
            <a:r>
              <a:rPr lang="en-US" dirty="0" smtClean="0">
                <a:latin typeface="Monotype Corsiva" pitchFamily="66" charset="0"/>
              </a:rPr>
              <a:t>BRANCH-MECHANICAL</a:t>
            </a:r>
          </a:p>
          <a:p>
            <a:pPr lvl="0"/>
            <a:r>
              <a:rPr lang="en-US" dirty="0" smtClean="0">
                <a:latin typeface="Monotype Corsiva" pitchFamily="66" charset="0"/>
              </a:rPr>
              <a:t>SEMESTER-1</a:t>
            </a:r>
            <a:r>
              <a:rPr lang="en-US" baseline="30000" dirty="0" smtClean="0">
                <a:latin typeface="Monotype Corsiva" pitchFamily="66" charset="0"/>
              </a:rPr>
              <a:t>st</a:t>
            </a:r>
            <a:r>
              <a:rPr lang="en-US" dirty="0" smtClean="0">
                <a:latin typeface="Monotype Corsiva" pitchFamily="66" charset="0"/>
              </a:rPr>
              <a:t> </a:t>
            </a:r>
          </a:p>
          <a:p>
            <a:pPr lvl="0"/>
            <a:r>
              <a:rPr lang="en-US" dirty="0" smtClean="0">
                <a:latin typeface="Monotype Corsiva" pitchFamily="66" charset="0"/>
              </a:rPr>
              <a:t>ENROLLMENT  NO. -130150119069  , 130150119002 , 130150119057 , 130150119080 ,  130150119121 , 130150119093 </a:t>
            </a:r>
            <a:r>
              <a:rPr lang="en-US" smtClean="0">
                <a:latin typeface="Monotype Corsiva" pitchFamily="66" charset="0"/>
              </a:rPr>
              <a:t>, 130150119063,130150119104 </a:t>
            </a:r>
            <a:r>
              <a:rPr lang="en-US" dirty="0" smtClean="0">
                <a:latin typeface="Monotype Corsiva" pitchFamily="66" charset="0"/>
              </a:rPr>
              <a:t>,130150119078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diamond(in)">
                                      <p:cBhvr>
                                        <p:cTn id="3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44963"/>
          </a:xfrm>
        </p:spPr>
        <p:txBody>
          <a:bodyPr>
            <a:normAutofit/>
          </a:bodyPr>
          <a:lstStyle/>
          <a:p>
            <a:r>
              <a:rPr lang="en-US" dirty="0" smtClean="0">
                <a:latin typeface="Monotype Corsiva" pitchFamily="66" charset="0"/>
              </a:rPr>
              <a:t>VARIOUS TYPES OF POLLUTION-</a:t>
            </a:r>
          </a:p>
          <a:p>
            <a:pPr>
              <a:buNone/>
            </a:pPr>
            <a:endParaRPr lang="en-US" dirty="0" smtClean="0">
              <a:latin typeface="Monotype Corsiva" pitchFamily="66" charset="0"/>
            </a:endParaRPr>
          </a:p>
          <a:p>
            <a:pPr>
              <a:buNone/>
            </a:pPr>
            <a:r>
              <a:rPr lang="en-US" dirty="0" smtClean="0">
                <a:latin typeface="Monotype Corsiva" pitchFamily="66" charset="0"/>
              </a:rPr>
              <a:t>1.Air pollution</a:t>
            </a:r>
          </a:p>
          <a:p>
            <a:pPr>
              <a:buNone/>
            </a:pPr>
            <a:r>
              <a:rPr lang="en-US" dirty="0" smtClean="0">
                <a:latin typeface="Monotype Corsiva" pitchFamily="66" charset="0"/>
              </a:rPr>
              <a:t>2.Water pollution</a:t>
            </a:r>
          </a:p>
          <a:p>
            <a:pPr>
              <a:buNone/>
            </a:pPr>
            <a:r>
              <a:rPr lang="en-US" dirty="0" smtClean="0">
                <a:latin typeface="Monotype Corsiva" pitchFamily="66" charset="0"/>
              </a:rPr>
              <a:t>3.Land pollution </a:t>
            </a:r>
          </a:p>
          <a:p>
            <a:pPr>
              <a:buNone/>
            </a:pPr>
            <a:r>
              <a:rPr lang="en-US" dirty="0" smtClean="0">
                <a:latin typeface="Monotype Corsiva" pitchFamily="66" charset="0"/>
              </a:rPr>
              <a:t>4.Noise pollution</a:t>
            </a:r>
          </a:p>
          <a:p>
            <a:pPr>
              <a:buNone/>
            </a:pPr>
            <a:r>
              <a:rPr lang="en-US" dirty="0" smtClean="0">
                <a:latin typeface="Monotype Corsiva" pitchFamily="66" charset="0"/>
              </a:rPr>
              <a:t>5. Thermal pollution</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2.gstatic.com/images?q=tbn:ANd9GcThyId4ZvaT0tac3uOo2s8HI05UaobCX9qxrNRxXxACs5yrLC_7EXRW3vec">
            <a:hlinkClick r:id="rId2"/>
          </p:cNvPr>
          <p:cNvPicPr>
            <a:picLocks noGrp="1"/>
          </p:cNvPicPr>
          <p:nvPr>
            <p:ph type="pic" idx="1"/>
          </p:nvPr>
        </p:nvPicPr>
        <p:blipFill>
          <a:blip r:embed="rId3" cstate="print"/>
          <a:srcRect t="1705" b="1705"/>
          <a:stretch>
            <a:fillRect/>
          </a:stretch>
        </p:blipFill>
        <p:spPr bwMode="auto">
          <a:xfrm>
            <a:off x="609600" y="1219200"/>
            <a:ext cx="78486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a:effectLst>
            <a:outerShdw blurRad="50800" dist="38100" dir="5400000" algn="t" rotWithShape="0">
              <a:prstClr val="black">
                <a:alpha val="40000"/>
              </a:prstClr>
            </a:outerShdw>
          </a:effectLst>
        </p:spPr>
        <p:txBody>
          <a:bodyPr>
            <a:normAutofit fontScale="90000"/>
          </a:bodyPr>
          <a:lstStyle/>
          <a:p>
            <a:r>
              <a:rPr lang="en-US" sz="5400" dirty="0" smtClean="0">
                <a:latin typeface="Monotype Corsiva" pitchFamily="66" charset="0"/>
              </a:rPr>
              <a:t>ENVIRONMENTAL DEGRADATION</a:t>
            </a:r>
            <a:endParaRPr lang="en-US" sz="5400" dirty="0">
              <a:latin typeface="Monotype Corsiva" pitchFamily="66" charset="0"/>
            </a:endParaRPr>
          </a:p>
        </p:txBody>
      </p:sp>
      <p:sp>
        <p:nvSpPr>
          <p:cNvPr id="3" name="Content Placeholder 2"/>
          <p:cNvSpPr>
            <a:spLocks noGrp="1"/>
          </p:cNvSpPr>
          <p:nvPr>
            <p:ph idx="1"/>
          </p:nvPr>
        </p:nvSpPr>
        <p:spPr>
          <a:xfrm>
            <a:off x="457200" y="2362200"/>
            <a:ext cx="8229600" cy="4068763"/>
          </a:xfrm>
        </p:spPr>
        <p:txBody>
          <a:bodyPr/>
          <a:lstStyle/>
          <a:p>
            <a:endParaRPr lang="en-US" dirty="0" smtClean="0">
              <a:latin typeface="Monotype Corsiva" pitchFamily="66" charset="0"/>
            </a:endParaRPr>
          </a:p>
          <a:p>
            <a:r>
              <a:rPr lang="en-US" dirty="0" smtClean="0">
                <a:latin typeface="Monotype Corsiva" pitchFamily="66" charset="0"/>
              </a:rPr>
              <a:t>“The  overall lowering of environmental qualities due to the damages caused by both natural events and human activities in the basic structure of environment at local , regional and global levels adversely  affecting all living organisms including man is called environmental degradation”.</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4525963"/>
          </a:xfrm>
        </p:spPr>
        <p:txBody>
          <a:bodyPr/>
          <a:lstStyle/>
          <a:p>
            <a:r>
              <a:rPr lang="en-US" dirty="0" smtClean="0">
                <a:latin typeface="Monotype Corsiva" pitchFamily="66" charset="0"/>
              </a:rPr>
              <a:t>Environmental degradation has led to the destruction of the environmental stability and ecological balance. In order to protect the environment SUSTAINABLE DEVELOPMENT is necessary.</a:t>
            </a:r>
          </a:p>
          <a:p>
            <a:endParaRPr lang="en-US" dirty="0" smtClean="0">
              <a:latin typeface="Monotype Corsiva" pitchFamily="66" charset="0"/>
            </a:endParaRPr>
          </a:p>
          <a:p>
            <a:r>
              <a:rPr lang="en-US" dirty="0" smtClean="0">
                <a:latin typeface="Monotype Corsiva" pitchFamily="66" charset="0"/>
              </a:rPr>
              <a:t>“It is the development that meets the needs of the present without jeopardizing the needs of future generations.”</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9200"/>
            <a:ext cx="6400800" cy="914400"/>
          </a:xfrm>
          <a:effectLst>
            <a:outerShdw blurRad="50800" dist="38100" dir="5400000" algn="t" rotWithShape="0">
              <a:prstClr val="black">
                <a:alpha val="40000"/>
              </a:prstClr>
            </a:outerShdw>
          </a:effectLst>
        </p:spPr>
        <p:txBody>
          <a:bodyPr>
            <a:noAutofit/>
          </a:bodyPr>
          <a:lstStyle/>
          <a:p>
            <a:r>
              <a:rPr lang="en-US" sz="3200" dirty="0" smtClean="0">
                <a:latin typeface="Monotype Corsiva" pitchFamily="66" charset="0"/>
              </a:rPr>
              <a:t>SUSTAINABLE DEVELOPMENT</a:t>
            </a:r>
            <a:endParaRPr lang="en-US" sz="3200" dirty="0">
              <a:latin typeface="Monotype Corsiva" pitchFamily="66" charset="0"/>
            </a:endParaRPr>
          </a:p>
        </p:txBody>
      </p:sp>
      <p:pic>
        <p:nvPicPr>
          <p:cNvPr id="5" name="Picture Placeholder 4" descr="http://t1.gstatic.com/images?q=tbn:ANd9GcRCvi3R70lR7y0SAUMVwPttcQPyW_JmSGCmXTv3eLK_96TyI8XH">
            <a:hlinkClick r:id="rId2"/>
          </p:cNvPr>
          <p:cNvPicPr>
            <a:picLocks noGrp="1"/>
          </p:cNvPicPr>
          <p:nvPr>
            <p:ph type="pic" idx="1"/>
          </p:nvPr>
        </p:nvPicPr>
        <p:blipFill>
          <a:blip r:embed="rId3" cstate="print"/>
          <a:srcRect t="5000" b="5000"/>
          <a:stretch>
            <a:fillRect/>
          </a:stretch>
        </p:blipFill>
        <p:spPr bwMode="auto">
          <a:xfrm>
            <a:off x="457200" y="990600"/>
            <a:ext cx="82296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 calcmode="lin" valueType="num">
                                      <p:cBhvr>
                                        <p:cTn id="14" dur="2000" fill="hold"/>
                                        <p:tgtEl>
                                          <p:spTgt spid="2"/>
                                        </p:tgtEl>
                                        <p:attrNameLst>
                                          <p:attrName>style.rotation</p:attrName>
                                        </p:attrNameLst>
                                      </p:cBhvr>
                                      <p:tavLst>
                                        <p:tav tm="0">
                                          <p:val>
                                            <p:fltVal val="360"/>
                                          </p:val>
                                        </p:tav>
                                        <p:tav tm="100000">
                                          <p:val>
                                            <p:fltVal val="0"/>
                                          </p:val>
                                        </p:tav>
                                      </p:tavLst>
                                    </p:anim>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2.gstatic.com/images?q=tbn:ANd9GcQg9nfmjygBE_v0wZfCAys0101LZ5PnQ3t2w8uLEnYVhCGNTmBYSA">
            <a:hlinkClick r:id="rId2"/>
          </p:cNvPr>
          <p:cNvPicPr>
            <a:picLocks noGrp="1"/>
          </p:cNvPicPr>
          <p:nvPr>
            <p:ph type="pic" idx="1"/>
          </p:nvPr>
        </p:nvPicPr>
        <p:blipFill>
          <a:blip r:embed="rId3" cstate="print"/>
          <a:srcRect t="12500" b="12500"/>
          <a:stretch>
            <a:fillRect/>
          </a:stretch>
        </p:blipFill>
        <p:spPr bwMode="auto">
          <a:xfrm>
            <a:off x="457200" y="685800"/>
            <a:ext cx="8229600" cy="5711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sz="5400" dirty="0" smtClean="0">
                <a:latin typeface="Monotype Corsiva" pitchFamily="66" charset="0"/>
              </a:rPr>
              <a:t>ECOLOGY</a:t>
            </a:r>
            <a:endParaRPr lang="en-US" sz="5400" dirty="0">
              <a:latin typeface="Monotype Corsiva" pitchFamily="66" charset="0"/>
            </a:endParaRPr>
          </a:p>
        </p:txBody>
      </p:sp>
      <p:sp>
        <p:nvSpPr>
          <p:cNvPr id="3" name="Content Placeholder 2"/>
          <p:cNvSpPr>
            <a:spLocks noGrp="1"/>
          </p:cNvSpPr>
          <p:nvPr>
            <p:ph idx="1"/>
          </p:nvPr>
        </p:nvSpPr>
        <p:spPr/>
        <p:txBody>
          <a:bodyPr/>
          <a:lstStyle/>
          <a:p>
            <a:r>
              <a:rPr lang="en-US" dirty="0" smtClean="0">
                <a:latin typeface="Monotype Corsiva" pitchFamily="66" charset="0"/>
              </a:rPr>
              <a:t>“Ecology is the study of interrelationship between living organisms and their physical and biological environment.”</a:t>
            </a:r>
          </a:p>
          <a:p>
            <a:r>
              <a:rPr lang="en-US" dirty="0" smtClean="0">
                <a:latin typeface="Monotype Corsiva" pitchFamily="66" charset="0"/>
              </a:rPr>
              <a:t>CLASSIFICATION OF ECOLOGY:</a:t>
            </a:r>
          </a:p>
          <a:p>
            <a:pPr>
              <a:buNone/>
            </a:pPr>
            <a:r>
              <a:rPr lang="en-US" dirty="0" smtClean="0">
                <a:latin typeface="Monotype Corsiva" pitchFamily="66" charset="0"/>
              </a:rPr>
              <a:t>1.Autecology-It deals with the study of individual organism or individual species.</a:t>
            </a:r>
          </a:p>
          <a:p>
            <a:pPr>
              <a:buNone/>
            </a:pPr>
            <a:r>
              <a:rPr lang="en-US" dirty="0" smtClean="0">
                <a:latin typeface="Monotype Corsiva" pitchFamily="66" charset="0"/>
              </a:rPr>
              <a:t>2.Synecology-It deals with the study of group of organism or species associated with each other.</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1.gstatic.com/images?q=tbn:ANd9GcRLltxljCX7HiDIdWywQvbcktYEILHJcRzEDJ4C5f3pjyKU5bJR-w&amp;reload=on"/>
          <p:cNvPicPr>
            <a:picLocks noGrp="1"/>
          </p:cNvPicPr>
          <p:nvPr>
            <p:ph type="pic" idx="1"/>
          </p:nvPr>
        </p:nvPicPr>
        <p:blipFill>
          <a:blip r:embed="rId2" cstate="print"/>
          <a:srcRect l="8451" r="8451"/>
          <a:stretch>
            <a:fillRect/>
          </a:stretch>
        </p:blipFill>
        <p:spPr bwMode="auto">
          <a:xfrm>
            <a:off x="914400" y="1371600"/>
            <a:ext cx="7050088"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r>
              <a:rPr lang="en-US" dirty="0" smtClean="0">
                <a:latin typeface="Monotype Corsiva" pitchFamily="66" charset="0"/>
              </a:rPr>
              <a:t>CLASSIFICATION </a:t>
            </a:r>
          </a:p>
          <a:p>
            <a:endParaRPr lang="en-US" dirty="0" smtClean="0">
              <a:latin typeface="Monotype Corsiva" pitchFamily="66" charset="0"/>
            </a:endParaRPr>
          </a:p>
          <a:p>
            <a:r>
              <a:rPr lang="en-US" dirty="0" smtClean="0">
                <a:latin typeface="Monotype Corsiva" pitchFamily="66" charset="0"/>
              </a:rPr>
              <a:t>BASED ON TAXONOMIC AFFINITIES: 1. Plant ecology 2. Animal ecology</a:t>
            </a:r>
          </a:p>
          <a:p>
            <a:endParaRPr lang="en-US" dirty="0" smtClean="0">
              <a:latin typeface="Monotype Corsiva" pitchFamily="66" charset="0"/>
            </a:endParaRPr>
          </a:p>
          <a:p>
            <a:r>
              <a:rPr lang="en-US" dirty="0" smtClean="0">
                <a:latin typeface="Monotype Corsiva" pitchFamily="66" charset="0"/>
              </a:rPr>
              <a:t>BASED ON HABITAT: 1. Aquatic ecology 2 . Terrestrial  ecology</a:t>
            </a:r>
          </a:p>
          <a:p>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2.gstatic.com/images?q=tbn:ANd9GcT6uVYgi-IInS1Aw8qG1olgJi0h-mGzLMUL2iZ61aj-QhatshtX"/>
          <p:cNvPicPr>
            <a:picLocks noGrp="1"/>
          </p:cNvPicPr>
          <p:nvPr>
            <p:ph type="pic" idx="1"/>
          </p:nvPr>
        </p:nvPicPr>
        <p:blipFill>
          <a:blip r:embed="rId2" cstate="print"/>
          <a:srcRect t="6370" b="6370"/>
          <a:stretch>
            <a:fillRect/>
          </a:stretch>
        </p:blipFill>
        <p:spPr bwMode="auto">
          <a:xfrm>
            <a:off x="914400" y="914400"/>
            <a:ext cx="72390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0.gstatic.com/images?q=tbn:ANd9GcQuJs-XrMwGb1wVvrgTmStDIlXoWHktTWwdtEZADMnYv-XVVKjh0Q">
            <a:hlinkClick r:id="rId2"/>
          </p:cNvPr>
          <p:cNvPicPr>
            <a:picLocks noGrp="1"/>
          </p:cNvPicPr>
          <p:nvPr>
            <p:ph type="pic" idx="1"/>
          </p:nvPr>
        </p:nvPicPr>
        <p:blipFill>
          <a:blip r:embed="rId3" cstate="print"/>
          <a:srcRect l="8451" r="8451"/>
          <a:stretch>
            <a:fillRect/>
          </a:stretch>
        </p:blipFill>
        <p:spPr bwMode="auto">
          <a:xfrm>
            <a:off x="304800" y="762000"/>
            <a:ext cx="861060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sz="5400" dirty="0" smtClean="0">
                <a:latin typeface="Monotype Corsiva" pitchFamily="66" charset="0"/>
              </a:rPr>
              <a:t>ECOSYSTEM</a:t>
            </a:r>
            <a:endParaRPr lang="en-US" sz="5400" dirty="0">
              <a:latin typeface="Monotype Corsiva" pitchFamily="66" charset="0"/>
            </a:endParaRPr>
          </a:p>
        </p:txBody>
      </p:sp>
      <p:sp>
        <p:nvSpPr>
          <p:cNvPr id="3" name="Content Placeholder 2"/>
          <p:cNvSpPr>
            <a:spLocks noGrp="1"/>
          </p:cNvSpPr>
          <p:nvPr>
            <p:ph idx="1"/>
          </p:nvPr>
        </p:nvSpPr>
        <p:spPr/>
        <p:txBody>
          <a:bodyPr/>
          <a:lstStyle/>
          <a:p>
            <a:r>
              <a:rPr lang="en-US" dirty="0" smtClean="0">
                <a:latin typeface="Monotype Corsiva" pitchFamily="66" charset="0"/>
              </a:rPr>
              <a:t>The  organism of any community besides interacting among themselves , always have functional relationship with the environment. T his structural and  functional system of communities and environment is called ecosystem.</a:t>
            </a:r>
          </a:p>
          <a:p>
            <a:pPr>
              <a:buNone/>
            </a:pPr>
            <a:r>
              <a:rPr lang="en-US" dirty="0" smtClean="0">
                <a:latin typeface="Monotype Corsiva" pitchFamily="66" charset="0"/>
              </a:rPr>
              <a:t>TYPES OF ECOSYSTEM:</a:t>
            </a:r>
          </a:p>
          <a:p>
            <a:r>
              <a:rPr lang="en-US" dirty="0" smtClean="0">
                <a:latin typeface="Monotype Corsiva" pitchFamily="66" charset="0"/>
              </a:rPr>
              <a:t>1. Natural</a:t>
            </a:r>
          </a:p>
          <a:p>
            <a:r>
              <a:rPr lang="en-US" dirty="0" smtClean="0">
                <a:latin typeface="Monotype Corsiva" pitchFamily="66" charset="0"/>
              </a:rPr>
              <a:t>2. Artificial</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COMPONENTS OF ECOSYSTEM</a:t>
            </a:r>
            <a:endParaRPr lang="en-US" sz="3200" dirty="0">
              <a:latin typeface="Monotype Corsiva" pitchFamily="66"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Monotype Corsiva" pitchFamily="66" charset="0"/>
              </a:rPr>
              <a:t>All ecosystems have two major components:</a:t>
            </a:r>
          </a:p>
          <a:p>
            <a:r>
              <a:rPr lang="en-US" dirty="0" smtClean="0">
                <a:latin typeface="Monotype Corsiva" pitchFamily="66" charset="0"/>
              </a:rPr>
              <a:t>1. Biotic-living</a:t>
            </a:r>
          </a:p>
          <a:p>
            <a:endParaRPr lang="en-US" dirty="0" smtClean="0">
              <a:latin typeface="Monotype Corsiva" pitchFamily="66" charset="0"/>
            </a:endParaRPr>
          </a:p>
          <a:p>
            <a:r>
              <a:rPr lang="en-US" dirty="0" smtClean="0">
                <a:latin typeface="Monotype Corsiva" pitchFamily="66" charset="0"/>
              </a:rPr>
              <a:t>2. </a:t>
            </a:r>
            <a:r>
              <a:rPr lang="en-US" dirty="0" err="1" smtClean="0">
                <a:latin typeface="Monotype Corsiva" pitchFamily="66" charset="0"/>
              </a:rPr>
              <a:t>Abiotic</a:t>
            </a:r>
            <a:r>
              <a:rPr lang="en-US" dirty="0" smtClean="0">
                <a:latin typeface="Monotype Corsiva" pitchFamily="66" charset="0"/>
              </a:rPr>
              <a:t> -non living</a:t>
            </a:r>
          </a:p>
          <a:p>
            <a:endParaRPr lang="en-US" dirty="0" smtClean="0">
              <a:latin typeface="Monotype Corsiva" pitchFamily="66" charset="0"/>
            </a:endParaRPr>
          </a:p>
          <a:p>
            <a:pPr>
              <a:buNone/>
            </a:pPr>
            <a:r>
              <a:rPr lang="en-US" dirty="0" smtClean="0">
                <a:latin typeface="Monotype Corsiva" pitchFamily="66" charset="0"/>
              </a:rPr>
              <a:t>Biotic components include</a:t>
            </a:r>
          </a:p>
          <a:p>
            <a:pPr>
              <a:buNone/>
            </a:pPr>
            <a:r>
              <a:rPr lang="en-US" dirty="0" smtClean="0">
                <a:latin typeface="Monotype Corsiva" pitchFamily="66" charset="0"/>
              </a:rPr>
              <a:t>→ Producers or </a:t>
            </a:r>
            <a:r>
              <a:rPr lang="en-US" dirty="0" err="1" smtClean="0">
                <a:latin typeface="Monotype Corsiva" pitchFamily="66" charset="0"/>
              </a:rPr>
              <a:t>Autotrophs</a:t>
            </a:r>
            <a:endParaRPr lang="en-US" dirty="0" smtClean="0">
              <a:latin typeface="Monotype Corsiva" pitchFamily="66" charset="0"/>
            </a:endParaRPr>
          </a:p>
          <a:p>
            <a:pPr>
              <a:buNone/>
            </a:pPr>
            <a:r>
              <a:rPr lang="en-US" dirty="0" smtClean="0">
                <a:latin typeface="Monotype Corsiva" pitchFamily="66" charset="0"/>
              </a:rPr>
              <a:t>→Consumers or </a:t>
            </a:r>
            <a:r>
              <a:rPr lang="en-US" dirty="0" err="1" smtClean="0">
                <a:latin typeface="Monotype Corsiva" pitchFamily="66" charset="0"/>
              </a:rPr>
              <a:t>hetrotrophs</a:t>
            </a:r>
            <a:endParaRPr lang="en-US" dirty="0" smtClean="0">
              <a:latin typeface="Monotype Corsiva" pitchFamily="66" charset="0"/>
            </a:endParaRPr>
          </a:p>
          <a:p>
            <a:pPr>
              <a:buNone/>
            </a:pPr>
            <a:r>
              <a:rPr lang="en-US" dirty="0" smtClean="0">
                <a:latin typeface="Monotype Corsiva" pitchFamily="66" charset="0"/>
              </a:rPr>
              <a:t>→Decomposers or reducers</a:t>
            </a:r>
          </a:p>
          <a:p>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amond(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92500" lnSpcReduction="10000"/>
          </a:bodyPr>
          <a:lstStyle/>
          <a:p>
            <a:r>
              <a:rPr lang="en-US" dirty="0" err="1" smtClean="0">
                <a:latin typeface="Monotype Corsiva" pitchFamily="66" charset="0"/>
              </a:rPr>
              <a:t>Abiotic</a:t>
            </a:r>
            <a:r>
              <a:rPr lang="en-US" dirty="0" smtClean="0">
                <a:latin typeface="Monotype Corsiva" pitchFamily="66" charset="0"/>
              </a:rPr>
              <a:t> components include:</a:t>
            </a:r>
          </a:p>
          <a:p>
            <a:pPr>
              <a:buNone/>
            </a:pPr>
            <a:r>
              <a:rPr lang="en-US" dirty="0" smtClean="0">
                <a:latin typeface="Monotype Corsiva" pitchFamily="66" charset="0"/>
              </a:rPr>
              <a:t>→physical factors</a:t>
            </a:r>
          </a:p>
          <a:p>
            <a:pPr>
              <a:buNone/>
            </a:pPr>
            <a:r>
              <a:rPr lang="en-US" dirty="0" smtClean="0">
                <a:latin typeface="Monotype Corsiva" pitchFamily="66" charset="0"/>
              </a:rPr>
              <a:t> →Inorganic </a:t>
            </a:r>
            <a:r>
              <a:rPr lang="en-US" dirty="0" err="1" smtClean="0">
                <a:latin typeface="Monotype Corsiva" pitchFamily="66" charset="0"/>
              </a:rPr>
              <a:t>substan</a:t>
            </a:r>
            <a:endParaRPr lang="en-US" dirty="0" smtClean="0">
              <a:latin typeface="Monotype Corsiva" pitchFamily="66" charset="0"/>
            </a:endParaRPr>
          </a:p>
          <a:p>
            <a:pPr>
              <a:buNone/>
            </a:pPr>
            <a:r>
              <a:rPr lang="en-US" dirty="0" err="1" smtClean="0">
                <a:latin typeface="Monotype Corsiva" pitchFamily="66" charset="0"/>
              </a:rPr>
              <a:t>ces</a:t>
            </a:r>
            <a:endParaRPr lang="en-US" dirty="0" smtClean="0">
              <a:latin typeface="Monotype Corsiva" pitchFamily="66" charset="0"/>
            </a:endParaRPr>
          </a:p>
          <a:p>
            <a:pPr>
              <a:buNone/>
            </a:pPr>
            <a:r>
              <a:rPr lang="en-US" dirty="0" smtClean="0">
                <a:latin typeface="Monotype Corsiva" pitchFamily="66" charset="0"/>
              </a:rPr>
              <a:t>→Organic substances</a:t>
            </a:r>
          </a:p>
          <a:p>
            <a:pPr>
              <a:buNone/>
            </a:pPr>
            <a:endParaRPr lang="en-US" dirty="0" smtClean="0">
              <a:latin typeface="Monotype Corsiva" pitchFamily="66" charset="0"/>
            </a:endParaRPr>
          </a:p>
          <a:p>
            <a:pPr>
              <a:buNone/>
            </a:pPr>
            <a:r>
              <a:rPr lang="en-US" dirty="0" smtClean="0">
                <a:latin typeface="Monotype Corsiva" pitchFamily="66" charset="0"/>
              </a:rPr>
              <a:t>     The  flow of energy is unidirectional and non cyclic. Energy enters the ecosystem from solar radiations and passes through lower </a:t>
            </a:r>
            <a:r>
              <a:rPr lang="en-US" dirty="0" err="1" smtClean="0">
                <a:latin typeface="Monotype Corsiva" pitchFamily="66" charset="0"/>
              </a:rPr>
              <a:t>trophic</a:t>
            </a:r>
            <a:r>
              <a:rPr lang="en-US" dirty="0" smtClean="0">
                <a:latin typeface="Monotype Corsiva" pitchFamily="66" charset="0"/>
              </a:rPr>
              <a:t> levels  to higher ones.</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fontScale="90000"/>
          </a:bodyPr>
          <a:lstStyle/>
          <a:p>
            <a:r>
              <a:rPr lang="en-US" sz="5400" dirty="0" smtClean="0">
                <a:latin typeface="Monotype Corsiva" pitchFamily="66" charset="0"/>
              </a:rPr>
              <a:t>DIFFERENT TYPES OF ECOSYSTEMS</a:t>
            </a:r>
            <a:endParaRPr lang="en-US" sz="5400" dirty="0">
              <a:latin typeface="Monotype Corsiva" pitchFamily="66" charset="0"/>
            </a:endParaRPr>
          </a:p>
        </p:txBody>
      </p:sp>
      <p:sp>
        <p:nvSpPr>
          <p:cNvPr id="3" name="Content Placeholder 2"/>
          <p:cNvSpPr>
            <a:spLocks noGrp="1"/>
          </p:cNvSpPr>
          <p:nvPr>
            <p:ph idx="1"/>
          </p:nvPr>
        </p:nvSpPr>
        <p:spPr>
          <a:xfrm>
            <a:off x="457200" y="2057400"/>
            <a:ext cx="8229600" cy="3962400"/>
          </a:xfrm>
        </p:spPr>
        <p:txBody>
          <a:bodyPr>
            <a:normAutofit lnSpcReduction="10000"/>
          </a:bodyPr>
          <a:lstStyle/>
          <a:p>
            <a:r>
              <a:rPr lang="en-US" dirty="0" smtClean="0">
                <a:latin typeface="Monotype Corsiva" pitchFamily="66" charset="0"/>
              </a:rPr>
              <a:t>1.FOREST ECOSYSTEM:</a:t>
            </a:r>
          </a:p>
          <a:p>
            <a:endParaRPr lang="en-US" dirty="0" smtClean="0">
              <a:latin typeface="Monotype Corsiva" pitchFamily="66" charset="0"/>
            </a:endParaRPr>
          </a:p>
          <a:p>
            <a:pPr>
              <a:buNone/>
            </a:pPr>
            <a:r>
              <a:rPr lang="en-US" dirty="0" smtClean="0">
                <a:latin typeface="Monotype Corsiva" pitchFamily="66" charset="0"/>
              </a:rPr>
              <a:t>       Forest ecosystem have predominance </a:t>
            </a:r>
            <a:r>
              <a:rPr lang="en-US" dirty="0" err="1" smtClean="0">
                <a:latin typeface="Monotype Corsiva" pitchFamily="66" charset="0"/>
              </a:rPr>
              <a:t>oftrees</a:t>
            </a:r>
            <a:r>
              <a:rPr lang="en-US" dirty="0" smtClean="0">
                <a:latin typeface="Monotype Corsiva" pitchFamily="66" charset="0"/>
              </a:rPr>
              <a:t> that are  interspersed with large number of species of shrubs , herbs , climbers , algae ,and  variety of wild animals and birds. Forests are found in areas receiving moderate to high rainfall and usually occurs as a stable complex communities.</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amond(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download (3).jpg"/>
          <p:cNvPicPr>
            <a:picLocks noGrp="1"/>
          </p:cNvPicPr>
          <p:nvPr>
            <p:ph type="pic" idx="1"/>
          </p:nvPr>
        </p:nvPicPr>
        <p:blipFill>
          <a:blip r:embed="rId2" cstate="print"/>
          <a:srcRect t="2324" b="2324"/>
          <a:stretch>
            <a:fillRect/>
          </a:stretch>
        </p:blipFill>
        <p:spPr bwMode="auto">
          <a:xfrm>
            <a:off x="838200" y="914400"/>
            <a:ext cx="7391400" cy="494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20000"/>
          </a:bodyPr>
          <a:lstStyle/>
          <a:p>
            <a:r>
              <a:rPr lang="en-US" dirty="0" smtClean="0">
                <a:latin typeface="Monotype Corsiva" pitchFamily="66" charset="0"/>
              </a:rPr>
              <a:t>Depending upon the climatic conditions forest can be of following types:</a:t>
            </a:r>
          </a:p>
          <a:p>
            <a:endParaRPr lang="en-US" dirty="0" smtClean="0">
              <a:latin typeface="Monotype Corsiva" pitchFamily="66" charset="0"/>
            </a:endParaRPr>
          </a:p>
          <a:p>
            <a:endParaRPr lang="en-US" dirty="0" smtClean="0">
              <a:latin typeface="Monotype Corsiva" pitchFamily="66" charset="0"/>
            </a:endParaRPr>
          </a:p>
          <a:p>
            <a:pPr>
              <a:buNone/>
            </a:pPr>
            <a:r>
              <a:rPr lang="en-US" dirty="0" smtClean="0">
                <a:latin typeface="Monotype Corsiva" pitchFamily="66" charset="0"/>
              </a:rPr>
              <a:t>→Tropical rain forests</a:t>
            </a:r>
          </a:p>
          <a:p>
            <a:pPr>
              <a:buNone/>
            </a:pPr>
            <a:r>
              <a:rPr lang="en-US" dirty="0" smtClean="0">
                <a:latin typeface="Monotype Corsiva" pitchFamily="66" charset="0"/>
              </a:rPr>
              <a:t>→Tropical deciduous forest</a:t>
            </a:r>
          </a:p>
          <a:p>
            <a:pPr>
              <a:buNone/>
            </a:pPr>
            <a:r>
              <a:rPr lang="en-US" dirty="0" smtClean="0">
                <a:latin typeface="Monotype Corsiva" pitchFamily="66" charset="0"/>
              </a:rPr>
              <a:t>→Tropical scrub forest</a:t>
            </a:r>
          </a:p>
          <a:p>
            <a:pPr>
              <a:buNone/>
            </a:pPr>
            <a:r>
              <a:rPr lang="en-US" dirty="0" smtClean="0">
                <a:latin typeface="Monotype Corsiva" pitchFamily="66" charset="0"/>
              </a:rPr>
              <a:t>→Temperate rain forests</a:t>
            </a:r>
          </a:p>
          <a:p>
            <a:pPr>
              <a:buNone/>
            </a:pPr>
            <a:r>
              <a:rPr lang="en-US" dirty="0" smtClean="0">
                <a:latin typeface="Monotype Corsiva" pitchFamily="66" charset="0"/>
              </a:rPr>
              <a:t>→Temperate deciduous forests</a:t>
            </a:r>
          </a:p>
          <a:p>
            <a:pPr>
              <a:buNone/>
            </a:pPr>
            <a:r>
              <a:rPr lang="en-US" dirty="0" smtClean="0">
                <a:latin typeface="Monotype Corsiva" pitchFamily="66" charset="0"/>
              </a:rPr>
              <a:t>→Evergreen coniferous forests</a:t>
            </a:r>
          </a:p>
          <a:p>
            <a:pPr>
              <a:buNone/>
            </a:pP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amond(in)">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nj\images.jpg"/>
          <p:cNvPicPr/>
          <p:nvPr/>
        </p:nvPicPr>
        <p:blipFill>
          <a:blip r:embed="rId2" cstate="print"/>
          <a:srcRect/>
          <a:stretch>
            <a:fillRect/>
          </a:stretch>
        </p:blipFill>
        <p:spPr bwMode="auto">
          <a:xfrm>
            <a:off x="1676400" y="1295400"/>
            <a:ext cx="5791200" cy="42814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COMPONENTS OF FOREST ECOSYSTEM</a:t>
            </a:r>
            <a:br>
              <a:rPr lang="en-US" sz="3200" dirty="0" smtClean="0">
                <a:latin typeface="Monotype Corsiva" pitchFamily="66" charset="0"/>
              </a:rPr>
            </a:br>
            <a:endParaRPr lang="en-US" sz="3200" dirty="0">
              <a:latin typeface="Monotype Corsiva" pitchFamily="66" charset="0"/>
            </a:endParaRPr>
          </a:p>
        </p:txBody>
      </p:sp>
      <p:sp>
        <p:nvSpPr>
          <p:cNvPr id="3" name="Content Placeholder 2"/>
          <p:cNvSpPr>
            <a:spLocks noGrp="1"/>
          </p:cNvSpPr>
          <p:nvPr>
            <p:ph idx="1"/>
          </p:nvPr>
        </p:nvSpPr>
        <p:spPr/>
        <p:txBody>
          <a:bodyPr>
            <a:normAutofit fontScale="92500"/>
          </a:bodyPr>
          <a:lstStyle/>
          <a:p>
            <a:r>
              <a:rPr lang="en-US" dirty="0" err="1" smtClean="0">
                <a:latin typeface="Monotype Corsiva" pitchFamily="66" charset="0"/>
              </a:rPr>
              <a:t>Abiotic</a:t>
            </a:r>
            <a:r>
              <a:rPr lang="en-US" dirty="0" smtClean="0">
                <a:latin typeface="Monotype Corsiva" pitchFamily="66" charset="0"/>
              </a:rPr>
              <a:t> : Temperature, light, rainfall, soil minerals etc.</a:t>
            </a:r>
          </a:p>
          <a:p>
            <a:endParaRPr lang="en-US" dirty="0" smtClean="0">
              <a:latin typeface="Monotype Corsiva" pitchFamily="66" charset="0"/>
            </a:endParaRPr>
          </a:p>
          <a:p>
            <a:r>
              <a:rPr lang="en-US" dirty="0" smtClean="0">
                <a:latin typeface="Monotype Corsiva" pitchFamily="66" charset="0"/>
              </a:rPr>
              <a:t>Biotic components:</a:t>
            </a:r>
          </a:p>
          <a:p>
            <a:pPr>
              <a:buNone/>
            </a:pPr>
            <a:r>
              <a:rPr lang="en-US" dirty="0" smtClean="0">
                <a:latin typeface="Monotype Corsiva" pitchFamily="66" charset="0"/>
              </a:rPr>
              <a:t>→Producers : </a:t>
            </a:r>
            <a:r>
              <a:rPr lang="en-US" dirty="0" err="1" smtClean="0">
                <a:latin typeface="Monotype Corsiva" pitchFamily="66" charset="0"/>
              </a:rPr>
              <a:t>Tectona</a:t>
            </a:r>
            <a:r>
              <a:rPr lang="en-US" dirty="0" smtClean="0">
                <a:latin typeface="Monotype Corsiva" pitchFamily="66" charset="0"/>
              </a:rPr>
              <a:t> </a:t>
            </a:r>
            <a:r>
              <a:rPr lang="en-US" dirty="0" err="1" smtClean="0">
                <a:latin typeface="Monotype Corsiva" pitchFamily="66" charset="0"/>
              </a:rPr>
              <a:t>gradis</a:t>
            </a:r>
            <a:r>
              <a:rPr lang="en-US" dirty="0" smtClean="0">
                <a:latin typeface="Monotype Corsiva" pitchFamily="66" charset="0"/>
              </a:rPr>
              <a:t>, </a:t>
            </a:r>
            <a:r>
              <a:rPr lang="en-US" dirty="0" err="1" smtClean="0">
                <a:latin typeface="Monotype Corsiva" pitchFamily="66" charset="0"/>
              </a:rPr>
              <a:t>Shorea</a:t>
            </a:r>
            <a:r>
              <a:rPr lang="en-US" dirty="0" smtClean="0">
                <a:latin typeface="Monotype Corsiva" pitchFamily="66" charset="0"/>
              </a:rPr>
              <a:t> </a:t>
            </a:r>
            <a:r>
              <a:rPr lang="en-US" dirty="0" err="1" smtClean="0">
                <a:latin typeface="Monotype Corsiva" pitchFamily="66" charset="0"/>
              </a:rPr>
              <a:t>robusta</a:t>
            </a:r>
            <a:r>
              <a:rPr lang="en-US" dirty="0" smtClean="0">
                <a:latin typeface="Monotype Corsiva" pitchFamily="66" charset="0"/>
              </a:rPr>
              <a:t>, </a:t>
            </a:r>
            <a:r>
              <a:rPr lang="en-US" dirty="0" err="1" smtClean="0">
                <a:latin typeface="Monotype Corsiva" pitchFamily="66" charset="0"/>
              </a:rPr>
              <a:t>Abies</a:t>
            </a:r>
            <a:r>
              <a:rPr lang="en-US" dirty="0" smtClean="0">
                <a:latin typeface="Monotype Corsiva" pitchFamily="66" charset="0"/>
              </a:rPr>
              <a:t>, </a:t>
            </a:r>
            <a:r>
              <a:rPr lang="en-US" dirty="0" err="1" smtClean="0">
                <a:latin typeface="Monotype Corsiva" pitchFamily="66" charset="0"/>
              </a:rPr>
              <a:t>Picea</a:t>
            </a:r>
            <a:r>
              <a:rPr lang="en-US" dirty="0" smtClean="0">
                <a:latin typeface="Monotype Corsiva" pitchFamily="66" charset="0"/>
              </a:rPr>
              <a:t> etc.</a:t>
            </a:r>
          </a:p>
          <a:p>
            <a:pPr>
              <a:buNone/>
            </a:pPr>
            <a:r>
              <a:rPr lang="en-US" dirty="0" smtClean="0">
                <a:latin typeface="Monotype Corsiva" pitchFamily="66" charset="0"/>
              </a:rPr>
              <a:t>→Consumers: Primary- Beetles, spiders etc.</a:t>
            </a:r>
          </a:p>
          <a:p>
            <a:pPr>
              <a:buNone/>
            </a:pPr>
            <a:r>
              <a:rPr lang="en-US" dirty="0" smtClean="0">
                <a:latin typeface="Monotype Corsiva" pitchFamily="66" charset="0"/>
              </a:rPr>
              <a:t>                       Secondary-</a:t>
            </a:r>
            <a:r>
              <a:rPr lang="en-US" dirty="0" err="1" smtClean="0">
                <a:latin typeface="Monotype Corsiva" pitchFamily="66" charset="0"/>
              </a:rPr>
              <a:t>Lions,Tigers</a:t>
            </a:r>
            <a:r>
              <a:rPr lang="en-US" dirty="0" smtClean="0">
                <a:latin typeface="Monotype Corsiva" pitchFamily="66" charset="0"/>
              </a:rPr>
              <a:t> etc.</a:t>
            </a:r>
          </a:p>
          <a:p>
            <a:pPr>
              <a:buNone/>
            </a:pPr>
            <a:r>
              <a:rPr lang="en-US" dirty="0" smtClean="0">
                <a:latin typeface="Monotype Corsiva" pitchFamily="66" charset="0"/>
              </a:rPr>
              <a:t>→</a:t>
            </a:r>
            <a:r>
              <a:rPr lang="en-US" dirty="0" err="1" smtClean="0">
                <a:latin typeface="Monotype Corsiva" pitchFamily="66" charset="0"/>
              </a:rPr>
              <a:t>Decomposers:Fungi</a:t>
            </a:r>
            <a:r>
              <a:rPr lang="en-US" dirty="0" smtClean="0">
                <a:latin typeface="Monotype Corsiva" pitchFamily="66" charset="0"/>
              </a:rPr>
              <a:t>(</a:t>
            </a:r>
            <a:r>
              <a:rPr lang="en-US" dirty="0" err="1" smtClean="0">
                <a:latin typeface="Monotype Corsiva" pitchFamily="66" charset="0"/>
              </a:rPr>
              <a:t>Aspergillus</a:t>
            </a:r>
            <a:r>
              <a:rPr lang="en-US" dirty="0" smtClean="0">
                <a:latin typeface="Monotype Corsiva" pitchFamily="66" charset="0"/>
              </a:rPr>
              <a:t>, </a:t>
            </a:r>
            <a:r>
              <a:rPr lang="en-US" dirty="0" err="1" smtClean="0">
                <a:latin typeface="Monotype Corsiva" pitchFamily="66" charset="0"/>
              </a:rPr>
              <a:t>Polyporus</a:t>
            </a:r>
            <a:r>
              <a:rPr lang="en-US" dirty="0" smtClean="0">
                <a:latin typeface="Monotype Corsiva" pitchFamily="66" charset="0"/>
              </a:rPr>
              <a:t> etc.)  </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GRASSLAND ECOSYSTEM</a:t>
            </a:r>
            <a:br>
              <a:rPr lang="en-US" sz="3200" dirty="0" smtClean="0">
                <a:latin typeface="Monotype Corsiva" pitchFamily="66" charset="0"/>
              </a:rPr>
            </a:br>
            <a:endParaRPr lang="en-US" sz="3200" dirty="0">
              <a:latin typeface="Monotype Corsiva" pitchFamily="66" charset="0"/>
            </a:endParaRPr>
          </a:p>
        </p:txBody>
      </p:sp>
      <p:sp>
        <p:nvSpPr>
          <p:cNvPr id="3" name="Content Placeholder 2"/>
          <p:cNvSpPr>
            <a:spLocks noGrp="1"/>
          </p:cNvSpPr>
          <p:nvPr>
            <p:ph idx="1"/>
          </p:nvPr>
        </p:nvSpPr>
        <p:spPr/>
        <p:txBody>
          <a:bodyPr/>
          <a:lstStyle/>
          <a:p>
            <a:r>
              <a:rPr lang="en-US" dirty="0" smtClean="0">
                <a:latin typeface="Monotype Corsiva" pitchFamily="66" charset="0"/>
              </a:rPr>
              <a:t>Grasslands are dominated by grass species but sometimes also allow growth of few trees and shrubs.</a:t>
            </a:r>
          </a:p>
          <a:p>
            <a:pPr>
              <a:buNone/>
            </a:pPr>
            <a:r>
              <a:rPr lang="en-US" dirty="0" smtClean="0">
                <a:latin typeface="Monotype Corsiva" pitchFamily="66" charset="0"/>
              </a:rPr>
              <a:t>   Rainfall is average but </a:t>
            </a:r>
            <a:r>
              <a:rPr lang="en-US" dirty="0" err="1" smtClean="0">
                <a:latin typeface="Monotype Corsiva" pitchFamily="66" charset="0"/>
              </a:rPr>
              <a:t>erratic.Grassland</a:t>
            </a:r>
            <a:r>
              <a:rPr lang="en-US" dirty="0" smtClean="0">
                <a:latin typeface="Monotype Corsiva" pitchFamily="66" charset="0"/>
              </a:rPr>
              <a:t> soils are highly fertile and contains large amount of exchangeable bases and organic matter. Grassland soils are generally subjected to higher temperature and greater evaporation per unit of the total biomass.</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images (6).jpg"/>
          <p:cNvPicPr>
            <a:picLocks noGrp="1"/>
          </p:cNvPicPr>
          <p:nvPr>
            <p:ph type="pic" idx="1"/>
          </p:nvPr>
        </p:nvPicPr>
        <p:blipFill>
          <a:blip r:embed="rId2" cstate="print"/>
          <a:srcRect l="64" r="64"/>
          <a:stretch>
            <a:fillRect/>
          </a:stretch>
        </p:blipFill>
        <p:spPr bwMode="auto">
          <a:xfrm>
            <a:off x="990600" y="990600"/>
            <a:ext cx="6934200" cy="494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229600" cy="4525963"/>
          </a:xfrm>
          <a:effectLst>
            <a:outerShdw blurRad="50800" dist="38100" dir="16200000" rotWithShape="0">
              <a:prstClr val="black">
                <a:alpha val="40000"/>
              </a:prstClr>
            </a:outerShdw>
          </a:effectLst>
          <a:scene3d>
            <a:camera prst="orthographicFront"/>
            <a:lightRig rig="threePt" dir="t"/>
          </a:scene3d>
          <a:sp3d>
            <a:bevelT/>
          </a:sp3d>
        </p:spPr>
        <p:txBody>
          <a:bodyPr>
            <a:normAutofit/>
          </a:bodyPr>
          <a:lstStyle/>
          <a:p>
            <a:pPr algn="ctr">
              <a:buNone/>
            </a:pPr>
            <a:r>
              <a:rPr lang="en-US" sz="5400" dirty="0" smtClean="0">
                <a:latin typeface="Monotype Corsiva" pitchFamily="66" charset="0"/>
              </a:rPr>
              <a:t>   INTRODUCTION TO ENVIRONMENT, ECOLOGY AND ECOSYSTEM</a:t>
            </a:r>
            <a:endParaRPr lang="en-US" sz="5400"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a:bodyPr>
          <a:lstStyle/>
          <a:p>
            <a:r>
              <a:rPr lang="en-US" dirty="0" smtClean="0">
                <a:latin typeface="Monotype Corsiva" pitchFamily="66" charset="0"/>
              </a:rPr>
              <a:t>Three types of grasslands are found to occur in different </a:t>
            </a:r>
          </a:p>
          <a:p>
            <a:r>
              <a:rPr lang="en-US" dirty="0" smtClean="0">
                <a:latin typeface="Monotype Corsiva" pitchFamily="66" charset="0"/>
              </a:rPr>
              <a:t>climatic region:</a:t>
            </a:r>
          </a:p>
          <a:p>
            <a:endParaRPr lang="en-US" dirty="0" smtClean="0">
              <a:latin typeface="Monotype Corsiva" pitchFamily="66" charset="0"/>
            </a:endParaRPr>
          </a:p>
          <a:p>
            <a:pPr>
              <a:buNone/>
            </a:pPr>
            <a:r>
              <a:rPr lang="en-US" dirty="0" smtClean="0">
                <a:latin typeface="Monotype Corsiva" pitchFamily="66" charset="0"/>
              </a:rPr>
              <a:t>→Temperate grasslands(25-100 cm annual precipitation)</a:t>
            </a:r>
          </a:p>
          <a:p>
            <a:pPr>
              <a:buNone/>
            </a:pPr>
            <a:r>
              <a:rPr lang="en-US" dirty="0" smtClean="0">
                <a:latin typeface="Monotype Corsiva" pitchFamily="66" charset="0"/>
              </a:rPr>
              <a:t>→Tropical grasslands(up to 100 cm of annual precipitation)</a:t>
            </a:r>
          </a:p>
          <a:p>
            <a:pPr>
              <a:buNone/>
            </a:pPr>
            <a:r>
              <a:rPr lang="en-US" dirty="0" smtClean="0">
                <a:latin typeface="Monotype Corsiva" pitchFamily="66" charset="0"/>
              </a:rPr>
              <a:t>→Polar grasslands( severe cold and strong frigid winds with ice and snow fall)</a:t>
            </a:r>
          </a:p>
          <a:p>
            <a:pPr>
              <a:buNone/>
            </a:pP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nj\images (1).jpg"/>
          <p:cNvPicPr>
            <a:picLocks noGrp="1"/>
          </p:cNvPicPr>
          <p:nvPr>
            <p:ph type="pic" idx="1"/>
          </p:nvPr>
        </p:nvPicPr>
        <p:blipFill>
          <a:blip r:embed="rId2" cstate="print"/>
          <a:srcRect l="25562" r="25562"/>
          <a:stretch>
            <a:fillRect/>
          </a:stretch>
        </p:blipFill>
        <p:spPr bwMode="auto">
          <a:xfrm>
            <a:off x="914400" y="609600"/>
            <a:ext cx="7391400" cy="541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COMPONENTS OF GRASSLAND ECOSYSTEMS</a:t>
            </a:r>
            <a:br>
              <a:rPr lang="en-US" sz="3200" dirty="0" smtClean="0">
                <a:latin typeface="Monotype Corsiva" pitchFamily="66" charset="0"/>
              </a:rPr>
            </a:br>
            <a:endParaRPr lang="en-US" sz="3200" dirty="0">
              <a:latin typeface="Monotype Corsiva" pitchFamily="66" charset="0"/>
            </a:endParaRPr>
          </a:p>
        </p:txBody>
      </p:sp>
      <p:sp>
        <p:nvSpPr>
          <p:cNvPr id="3" name="Content Placeholder 2"/>
          <p:cNvSpPr>
            <a:spLocks noGrp="1"/>
          </p:cNvSpPr>
          <p:nvPr>
            <p:ph idx="1"/>
          </p:nvPr>
        </p:nvSpPr>
        <p:spPr/>
        <p:txBody>
          <a:bodyPr>
            <a:normAutofit/>
          </a:bodyPr>
          <a:lstStyle/>
          <a:p>
            <a:r>
              <a:rPr lang="en-US" dirty="0" err="1" smtClean="0">
                <a:latin typeface="Monotype Corsiva" pitchFamily="66" charset="0"/>
              </a:rPr>
              <a:t>Abiotic</a:t>
            </a:r>
            <a:r>
              <a:rPr lang="en-US" dirty="0" smtClean="0">
                <a:latin typeface="Monotype Corsiva" pitchFamily="66" charset="0"/>
              </a:rPr>
              <a:t>: Nutrients present in soil and </a:t>
            </a:r>
          </a:p>
          <a:p>
            <a:r>
              <a:rPr lang="en-US" dirty="0" smtClean="0">
                <a:latin typeface="Monotype Corsiva" pitchFamily="66" charset="0"/>
              </a:rPr>
              <a:t>atmosphere(C, H, O, N)</a:t>
            </a:r>
          </a:p>
          <a:p>
            <a:r>
              <a:rPr lang="en-US" dirty="0" smtClean="0">
                <a:latin typeface="Monotype Corsiva" pitchFamily="66" charset="0"/>
              </a:rPr>
              <a:t>Biotic components:</a:t>
            </a:r>
          </a:p>
          <a:p>
            <a:pPr>
              <a:buNone/>
            </a:pPr>
            <a:r>
              <a:rPr lang="en-US" dirty="0" smtClean="0">
                <a:latin typeface="Monotype Corsiva" pitchFamily="66" charset="0"/>
              </a:rPr>
              <a:t>→Producers-</a:t>
            </a:r>
            <a:r>
              <a:rPr lang="en-US" dirty="0" err="1" smtClean="0">
                <a:latin typeface="Monotype Corsiva" pitchFamily="66" charset="0"/>
              </a:rPr>
              <a:t>Dichanthium</a:t>
            </a:r>
            <a:r>
              <a:rPr lang="en-US" dirty="0" smtClean="0">
                <a:latin typeface="Monotype Corsiva" pitchFamily="66" charset="0"/>
              </a:rPr>
              <a:t>, </a:t>
            </a:r>
            <a:r>
              <a:rPr lang="en-US" dirty="0" err="1" smtClean="0">
                <a:latin typeface="Monotype Corsiva" pitchFamily="66" charset="0"/>
              </a:rPr>
              <a:t>Desmodium</a:t>
            </a:r>
            <a:r>
              <a:rPr lang="en-US" dirty="0" smtClean="0">
                <a:latin typeface="Monotype Corsiva" pitchFamily="66" charset="0"/>
              </a:rPr>
              <a:t> etc.</a:t>
            </a:r>
          </a:p>
          <a:p>
            <a:pPr>
              <a:buNone/>
            </a:pPr>
            <a:r>
              <a:rPr lang="en-US" dirty="0" smtClean="0">
                <a:latin typeface="Monotype Corsiva" pitchFamily="66" charset="0"/>
              </a:rPr>
              <a:t>→Consumers: Primary-cows, deer etc.</a:t>
            </a:r>
          </a:p>
          <a:p>
            <a:pPr>
              <a:buNone/>
            </a:pPr>
            <a:r>
              <a:rPr lang="en-US" dirty="0" smtClean="0">
                <a:latin typeface="Monotype Corsiva" pitchFamily="66" charset="0"/>
              </a:rPr>
              <a:t>                        Secondary-snakes, lizards etc.</a:t>
            </a:r>
          </a:p>
          <a:p>
            <a:pPr>
              <a:buNone/>
            </a:pPr>
            <a:r>
              <a:rPr lang="en-US" dirty="0" err="1" smtClean="0">
                <a:latin typeface="Monotype Corsiva" pitchFamily="66" charset="0"/>
              </a:rPr>
              <a:t>Decomposers:Fungi</a:t>
            </a:r>
            <a:r>
              <a:rPr lang="en-US" dirty="0" smtClean="0">
                <a:latin typeface="Monotype Corsiva" pitchFamily="66" charset="0"/>
              </a:rPr>
              <a:t>( </a:t>
            </a:r>
            <a:r>
              <a:rPr lang="en-US" dirty="0" err="1" smtClean="0">
                <a:latin typeface="Monotype Corsiva" pitchFamily="66" charset="0"/>
              </a:rPr>
              <a:t>Mucor</a:t>
            </a:r>
            <a:r>
              <a:rPr lang="en-US" dirty="0" smtClean="0">
                <a:latin typeface="Monotype Corsiva" pitchFamily="66" charset="0"/>
              </a:rPr>
              <a:t>, </a:t>
            </a:r>
            <a:r>
              <a:rPr lang="en-US" dirty="0" err="1" smtClean="0">
                <a:latin typeface="Monotype Corsiva" pitchFamily="66" charset="0"/>
              </a:rPr>
              <a:t>Penicillium</a:t>
            </a:r>
            <a:r>
              <a:rPr lang="en-US" dirty="0" smtClean="0">
                <a:latin typeface="Monotype Corsiva" pitchFamily="66" charset="0"/>
              </a:rPr>
              <a:t>, </a:t>
            </a:r>
            <a:r>
              <a:rPr lang="en-US" dirty="0" err="1" smtClean="0">
                <a:latin typeface="Monotype Corsiva" pitchFamily="66" charset="0"/>
              </a:rPr>
              <a:t>Rhizopus</a:t>
            </a:r>
            <a:r>
              <a:rPr lang="en-US" dirty="0" smtClean="0">
                <a:latin typeface="Monotype Corsiva" pitchFamily="66" charset="0"/>
              </a:rPr>
              <a:t> etc.)</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images (7).jpg"/>
          <p:cNvPicPr>
            <a:picLocks noGrp="1"/>
          </p:cNvPicPr>
          <p:nvPr>
            <p:ph type="pic" idx="1"/>
          </p:nvPr>
        </p:nvPicPr>
        <p:blipFill>
          <a:blip r:embed="rId2" cstate="print"/>
          <a:srcRect t="1459" b="1459"/>
          <a:stretch>
            <a:fillRect/>
          </a:stretch>
        </p:blipFill>
        <p:spPr bwMode="auto">
          <a:xfrm>
            <a:off x="838200" y="838200"/>
            <a:ext cx="7239000" cy="5254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DESERT ECOSYSTEM</a:t>
            </a:r>
            <a:endParaRPr lang="en-US" sz="3200" dirty="0">
              <a:latin typeface="Monotype Corsiva" pitchFamily="66" charset="0"/>
            </a:endParaRPr>
          </a:p>
        </p:txBody>
      </p:sp>
      <p:sp>
        <p:nvSpPr>
          <p:cNvPr id="3" name="Content Placeholder 2"/>
          <p:cNvSpPr>
            <a:spLocks noGrp="1"/>
          </p:cNvSpPr>
          <p:nvPr>
            <p:ph idx="1"/>
          </p:nvPr>
        </p:nvSpPr>
        <p:spPr>
          <a:xfrm>
            <a:off x="457200" y="2057400"/>
            <a:ext cx="8229600" cy="4525963"/>
          </a:xfrm>
        </p:spPr>
        <p:txBody>
          <a:bodyPr/>
          <a:lstStyle/>
          <a:p>
            <a:r>
              <a:rPr lang="en-US" dirty="0" smtClean="0">
                <a:latin typeface="Monotype Corsiva" pitchFamily="66" charset="0"/>
              </a:rPr>
              <a:t>These ecosystems occurs in region where evaporation exceeds precipitation. The precipitation is less than 25 cm in a year. The atmosphere is very dry and it is a poor insulator. Desert plants and animals are having most typical  adaptations for conservation of </a:t>
            </a:r>
            <a:r>
              <a:rPr lang="en-US" dirty="0" err="1" smtClean="0">
                <a:latin typeface="Monotype Corsiva" pitchFamily="66" charset="0"/>
              </a:rPr>
              <a:t>water.Some</a:t>
            </a:r>
            <a:r>
              <a:rPr lang="en-US" dirty="0" smtClean="0">
                <a:latin typeface="Monotype Corsiva" pitchFamily="66" charset="0"/>
              </a:rPr>
              <a:t> plants have a waxy , thick cuticle over  a leaf to reduce the loss of water due to transpiration.</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download (6).jpg"/>
          <p:cNvPicPr>
            <a:picLocks noGrp="1"/>
          </p:cNvPicPr>
          <p:nvPr>
            <p:ph type="pic" idx="1"/>
          </p:nvPr>
        </p:nvPicPr>
        <p:blipFill>
          <a:blip r:embed="rId2" cstate="print"/>
          <a:srcRect l="5636" r="5636"/>
          <a:stretch>
            <a:fillRect/>
          </a:stretch>
        </p:blipFill>
        <p:spPr bwMode="auto">
          <a:xfrm>
            <a:off x="1447800" y="762000"/>
            <a:ext cx="6324600" cy="54832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latin typeface="Monotype Corsiva" pitchFamily="66" charset="0"/>
              </a:rPr>
              <a:t>Desert ecosystems occur in three major types based on climatic conditions:</a:t>
            </a:r>
          </a:p>
          <a:p>
            <a:endParaRPr lang="en-US" dirty="0" smtClean="0">
              <a:latin typeface="Monotype Corsiva" pitchFamily="66" charset="0"/>
            </a:endParaRPr>
          </a:p>
          <a:p>
            <a:pPr>
              <a:buNone/>
            </a:pPr>
            <a:r>
              <a:rPr lang="en-US" dirty="0" smtClean="0">
                <a:latin typeface="Monotype Corsiva" pitchFamily="66" charset="0"/>
              </a:rPr>
              <a:t>→Tropical deserts like Sahara and Namibia in Africa and </a:t>
            </a:r>
            <a:r>
              <a:rPr lang="en-US" dirty="0" err="1" smtClean="0">
                <a:latin typeface="Monotype Corsiva" pitchFamily="66" charset="0"/>
              </a:rPr>
              <a:t>Thar</a:t>
            </a:r>
            <a:r>
              <a:rPr lang="en-US" dirty="0" smtClean="0">
                <a:latin typeface="Monotype Corsiva" pitchFamily="66" charset="0"/>
              </a:rPr>
              <a:t> deserts in Rajasthan.</a:t>
            </a:r>
          </a:p>
          <a:p>
            <a:pPr>
              <a:buNone/>
            </a:pPr>
            <a:r>
              <a:rPr lang="en-US" dirty="0" smtClean="0">
                <a:latin typeface="Monotype Corsiva" pitchFamily="66" charset="0"/>
              </a:rPr>
              <a:t>→Tempera</a:t>
            </a:r>
          </a:p>
          <a:p>
            <a:pPr>
              <a:buNone/>
            </a:pPr>
            <a:r>
              <a:rPr lang="en-US" dirty="0" err="1" smtClean="0">
                <a:latin typeface="Monotype Corsiva" pitchFamily="66" charset="0"/>
              </a:rPr>
              <a:t>te</a:t>
            </a:r>
            <a:r>
              <a:rPr lang="en-US" dirty="0" smtClean="0">
                <a:latin typeface="Monotype Corsiva" pitchFamily="66" charset="0"/>
              </a:rPr>
              <a:t> deserts like Mojave in south California.</a:t>
            </a:r>
          </a:p>
          <a:p>
            <a:pPr>
              <a:buNone/>
            </a:pPr>
            <a:r>
              <a:rPr lang="en-US" dirty="0" smtClean="0">
                <a:latin typeface="Monotype Corsiva" pitchFamily="66" charset="0"/>
              </a:rPr>
              <a:t>→Cold deserts like Gobi desert in china has cold winters and warm summers.</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download (5).jpg"/>
          <p:cNvPicPr>
            <a:picLocks noGrp="1"/>
          </p:cNvPicPr>
          <p:nvPr>
            <p:ph type="pic" idx="1"/>
          </p:nvPr>
        </p:nvPicPr>
        <p:blipFill>
          <a:blip r:embed="rId2" cstate="print"/>
          <a:srcRect t="5000" b="5000"/>
          <a:stretch>
            <a:fillRect/>
          </a:stretch>
        </p:blipFill>
        <p:spPr bwMode="auto">
          <a:xfrm>
            <a:off x="1371600" y="990600"/>
            <a:ext cx="6324600" cy="487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COMPONENTS OF DESERT ECOSYSTEM</a:t>
            </a:r>
            <a:endParaRPr lang="en-US" sz="3200" dirty="0">
              <a:latin typeface="Monotype Corsiva" pitchFamily="66" charset="0"/>
            </a:endParaRPr>
          </a:p>
        </p:txBody>
      </p:sp>
      <p:sp>
        <p:nvSpPr>
          <p:cNvPr id="3" name="Content Placeholder 2"/>
          <p:cNvSpPr>
            <a:spLocks noGrp="1"/>
          </p:cNvSpPr>
          <p:nvPr>
            <p:ph idx="1"/>
          </p:nvPr>
        </p:nvSpPr>
        <p:spPr/>
        <p:txBody>
          <a:bodyPr>
            <a:normAutofit fontScale="92500" lnSpcReduction="10000"/>
          </a:bodyPr>
          <a:lstStyle/>
          <a:p>
            <a:r>
              <a:rPr lang="en-US" dirty="0" err="1" smtClean="0">
                <a:latin typeface="Monotype Corsiva" pitchFamily="66" charset="0"/>
              </a:rPr>
              <a:t>Abiotic</a:t>
            </a:r>
            <a:r>
              <a:rPr lang="en-US" dirty="0" smtClean="0">
                <a:latin typeface="Monotype Corsiva" pitchFamily="66" charset="0"/>
              </a:rPr>
              <a:t> : Temperature is very high and rainfall is very low.</a:t>
            </a:r>
          </a:p>
          <a:p>
            <a:endParaRPr lang="en-US" dirty="0" smtClean="0">
              <a:latin typeface="Monotype Corsiva" pitchFamily="66" charset="0"/>
            </a:endParaRPr>
          </a:p>
          <a:p>
            <a:endParaRPr lang="en-US" dirty="0" smtClean="0">
              <a:latin typeface="Monotype Corsiva" pitchFamily="66" charset="0"/>
            </a:endParaRPr>
          </a:p>
          <a:p>
            <a:r>
              <a:rPr lang="en-US" dirty="0" smtClean="0">
                <a:latin typeface="Monotype Corsiva" pitchFamily="66" charset="0"/>
              </a:rPr>
              <a:t>Biotic components:</a:t>
            </a:r>
          </a:p>
          <a:p>
            <a:pPr>
              <a:buNone/>
            </a:pPr>
            <a:r>
              <a:rPr lang="en-US" dirty="0" smtClean="0">
                <a:latin typeface="Monotype Corsiva" pitchFamily="66" charset="0"/>
              </a:rPr>
              <a:t>→Producers: shrubs(bushes) , </a:t>
            </a:r>
            <a:r>
              <a:rPr lang="en-US" dirty="0" err="1" smtClean="0">
                <a:latin typeface="Monotype Corsiva" pitchFamily="66" charset="0"/>
              </a:rPr>
              <a:t>sacculent</a:t>
            </a:r>
            <a:r>
              <a:rPr lang="en-US" dirty="0" smtClean="0">
                <a:latin typeface="Monotype Corsiva" pitchFamily="66" charset="0"/>
              </a:rPr>
              <a:t> plants(</a:t>
            </a:r>
            <a:r>
              <a:rPr lang="en-US" dirty="0" err="1" smtClean="0">
                <a:latin typeface="Monotype Corsiva" pitchFamily="66" charset="0"/>
              </a:rPr>
              <a:t>cactii</a:t>
            </a:r>
            <a:r>
              <a:rPr lang="en-US" dirty="0" smtClean="0">
                <a:latin typeface="Monotype Corsiva" pitchFamily="66" charset="0"/>
              </a:rPr>
              <a:t>).</a:t>
            </a:r>
          </a:p>
          <a:p>
            <a:pPr>
              <a:buNone/>
            </a:pPr>
            <a:r>
              <a:rPr lang="en-US" dirty="0" smtClean="0">
                <a:latin typeface="Monotype Corsiva" pitchFamily="66" charset="0"/>
              </a:rPr>
              <a:t>→Consumers: Insects , reptiles, camels etc.</a:t>
            </a:r>
          </a:p>
          <a:p>
            <a:pPr>
              <a:buNone/>
            </a:pPr>
            <a:r>
              <a:rPr lang="en-US" dirty="0" smtClean="0">
                <a:latin typeface="Monotype Corsiva" pitchFamily="66" charset="0"/>
              </a:rPr>
              <a:t>→Decomposers: Few species of </a:t>
            </a:r>
            <a:r>
              <a:rPr lang="en-US" dirty="0" err="1" smtClean="0">
                <a:latin typeface="Monotype Corsiva" pitchFamily="66" charset="0"/>
              </a:rPr>
              <a:t>fungii</a:t>
            </a:r>
            <a:r>
              <a:rPr lang="en-US" dirty="0" smtClean="0">
                <a:latin typeface="Monotype Corsiva" pitchFamily="66" charset="0"/>
              </a:rPr>
              <a:t> and bacteria. They are </a:t>
            </a:r>
            <a:r>
              <a:rPr lang="en-US" dirty="0" err="1" smtClean="0">
                <a:latin typeface="Monotype Corsiva" pitchFamily="66" charset="0"/>
              </a:rPr>
              <a:t>thermophilic</a:t>
            </a:r>
            <a:r>
              <a:rPr lang="en-US" dirty="0" smtClean="0">
                <a:latin typeface="Monotype Corsiva" pitchFamily="66" charset="0"/>
              </a:rPr>
              <a:t>.</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download (8).jpg"/>
          <p:cNvPicPr>
            <a:picLocks noGrp="1"/>
          </p:cNvPicPr>
          <p:nvPr>
            <p:ph type="pic" idx="1"/>
          </p:nvPr>
        </p:nvPicPr>
        <p:blipFill>
          <a:blip r:embed="rId2" cstate="print"/>
          <a:srcRect t="385" b="385"/>
          <a:stretch>
            <a:fillRect/>
          </a:stretch>
        </p:blipFill>
        <p:spPr bwMode="auto">
          <a:xfrm>
            <a:off x="1219200" y="1524000"/>
            <a:ext cx="64770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1.gstatic.com/images?q=tbn:ANd9GcRll7rRC9pT7zEVU_2fuZ5iiid_UIbxcAka_hC1jTCWmVtvROPvlQ"/>
          <p:cNvPicPr>
            <a:picLocks noGrp="1"/>
          </p:cNvPicPr>
          <p:nvPr>
            <p:ph type="pic" idx="1"/>
          </p:nvPr>
        </p:nvPicPr>
        <p:blipFill>
          <a:blip r:embed="rId2" cstate="print"/>
          <a:srcRect l="6197" r="6197"/>
          <a:stretch>
            <a:fillRect/>
          </a:stretch>
        </p:blipFill>
        <p:spPr bwMode="auto">
          <a:xfrm>
            <a:off x="533400" y="1600200"/>
            <a:ext cx="78486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AQUATIC ECOSYSTEM</a:t>
            </a:r>
            <a:endParaRPr lang="en-US" sz="3200" dirty="0">
              <a:latin typeface="Monotype Corsiva"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Monotype Corsiva" pitchFamily="66" charset="0"/>
              </a:rPr>
              <a:t>They are of two types: Fresh water and marine ecosystem.</a:t>
            </a:r>
          </a:p>
          <a:p>
            <a:pPr>
              <a:buNone/>
            </a:pPr>
            <a:r>
              <a:rPr lang="en-US" dirty="0" smtClean="0">
                <a:latin typeface="Monotype Corsiva" pitchFamily="66" charset="0"/>
              </a:rPr>
              <a:t>    Fresh water ecosystem further include pond ecosystem, lake ecosystem and river ecosystem.</a:t>
            </a:r>
          </a:p>
          <a:p>
            <a:pPr>
              <a:buNone/>
            </a:pPr>
            <a:r>
              <a:rPr lang="en-US" dirty="0" smtClean="0">
                <a:latin typeface="Monotype Corsiva" pitchFamily="66" charset="0"/>
              </a:rPr>
              <a:t>     →  Marine ecosystem:-It includes oceans, estuaries, and coral reef ecosystems. </a:t>
            </a:r>
          </a:p>
          <a:p>
            <a:pPr>
              <a:buNone/>
            </a:pPr>
            <a:r>
              <a:rPr lang="en-US" dirty="0" smtClean="0">
                <a:latin typeface="Monotype Corsiva" pitchFamily="66" charset="0"/>
              </a:rPr>
              <a:t>1. Ocean ecosystem: It covers about 70-71% of the earth’s surface. Ocean represent the largest most diverse and most stable of all ecosystem. </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download (1).jpg"/>
          <p:cNvPicPr>
            <a:picLocks noGrp="1"/>
          </p:cNvPicPr>
          <p:nvPr>
            <p:ph type="pic" idx="1"/>
          </p:nvPr>
        </p:nvPicPr>
        <p:blipFill>
          <a:blip r:embed="rId2" cstate="print"/>
          <a:srcRect t="3172" b="3172"/>
          <a:stretch>
            <a:fillRect/>
          </a:stretch>
        </p:blipFill>
        <p:spPr bwMode="auto">
          <a:xfrm>
            <a:off x="1066800" y="1295400"/>
            <a:ext cx="70866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r>
              <a:rPr lang="en-US" dirty="0" smtClean="0">
                <a:latin typeface="Monotype Corsiva" pitchFamily="66" charset="0"/>
              </a:rPr>
              <a:t>It play a key role in survival of about 2,50,000 marine species, serving as food for humans and other organisms , give a variety of sea products and drugs. Oceans provide us iron, phosphorous, magnesium, oil, natural gas, sand and gravel. Oceans are major sinks of carbon dioxide and play an important role in regulating many biogeochemical cycles and hydrological cycles, thereby regulating the earth’s climate.</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images (4).jpg"/>
          <p:cNvPicPr>
            <a:picLocks noGrp="1"/>
          </p:cNvPicPr>
          <p:nvPr>
            <p:ph type="pic" idx="1"/>
          </p:nvPr>
        </p:nvPicPr>
        <p:blipFill>
          <a:blip r:embed="rId2" cstate="print"/>
          <a:srcRect l="5797" r="5797"/>
          <a:stretch>
            <a:fillRect/>
          </a:stretch>
        </p:blipFill>
        <p:spPr bwMode="auto">
          <a:xfrm>
            <a:off x="1219200" y="838200"/>
            <a:ext cx="6781800" cy="4645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COMPONENTS OF MARINE ECOSYSTEMS</a:t>
            </a:r>
            <a:endParaRPr lang="en-US" sz="3200" dirty="0">
              <a:latin typeface="Monotype Corsiva" pitchFamily="66" charset="0"/>
            </a:endParaRPr>
          </a:p>
        </p:txBody>
      </p:sp>
      <p:sp>
        <p:nvSpPr>
          <p:cNvPr id="3" name="Content Placeholder 2"/>
          <p:cNvSpPr>
            <a:spLocks noGrp="1"/>
          </p:cNvSpPr>
          <p:nvPr>
            <p:ph idx="1"/>
          </p:nvPr>
        </p:nvSpPr>
        <p:spPr>
          <a:xfrm>
            <a:off x="381000" y="1752600"/>
            <a:ext cx="8229600" cy="4876800"/>
          </a:xfrm>
        </p:spPr>
        <p:txBody>
          <a:bodyPr>
            <a:normAutofit fontScale="92500" lnSpcReduction="10000"/>
          </a:bodyPr>
          <a:lstStyle/>
          <a:p>
            <a:r>
              <a:rPr lang="en-US" dirty="0" err="1" smtClean="0">
                <a:latin typeface="Monotype Corsiva" pitchFamily="66" charset="0"/>
              </a:rPr>
              <a:t>Abiotic</a:t>
            </a:r>
            <a:r>
              <a:rPr lang="en-US" dirty="0" smtClean="0">
                <a:latin typeface="Monotype Corsiva" pitchFamily="66" charset="0"/>
              </a:rPr>
              <a:t>: Marine water contains </a:t>
            </a:r>
            <a:r>
              <a:rPr lang="en-US" dirty="0" err="1" smtClean="0">
                <a:latin typeface="Monotype Corsiva" pitchFamily="66" charset="0"/>
              </a:rPr>
              <a:t>Nacl</a:t>
            </a:r>
            <a:r>
              <a:rPr lang="en-US" dirty="0" smtClean="0">
                <a:latin typeface="Monotype Corsiva" pitchFamily="66" charset="0"/>
              </a:rPr>
              <a:t>, Ca, Mg and K  salts. </a:t>
            </a:r>
          </a:p>
          <a:p>
            <a:r>
              <a:rPr lang="en-US" dirty="0" smtClean="0">
                <a:latin typeface="Monotype Corsiva" pitchFamily="66" charset="0"/>
              </a:rPr>
              <a:t>Biotic components:</a:t>
            </a:r>
          </a:p>
          <a:p>
            <a:pPr>
              <a:buNone/>
            </a:pPr>
            <a:r>
              <a:rPr lang="en-US" dirty="0" smtClean="0">
                <a:latin typeface="Monotype Corsiva" pitchFamily="66" charset="0"/>
              </a:rPr>
              <a:t>→Producers: </a:t>
            </a:r>
            <a:r>
              <a:rPr lang="en-US" dirty="0" err="1" smtClean="0">
                <a:latin typeface="Monotype Corsiva" pitchFamily="66" charset="0"/>
              </a:rPr>
              <a:t>Phytoplanktons</a:t>
            </a:r>
            <a:r>
              <a:rPr lang="en-US" dirty="0" smtClean="0">
                <a:latin typeface="Monotype Corsiva" pitchFamily="66" charset="0"/>
              </a:rPr>
              <a:t> a</a:t>
            </a:r>
          </a:p>
          <a:p>
            <a:pPr>
              <a:buNone/>
            </a:pPr>
            <a:r>
              <a:rPr lang="en-US" dirty="0" err="1" smtClean="0">
                <a:latin typeface="Monotype Corsiva" pitchFamily="66" charset="0"/>
              </a:rPr>
              <a:t>nd</a:t>
            </a:r>
            <a:r>
              <a:rPr lang="en-US" dirty="0" smtClean="0">
                <a:latin typeface="Monotype Corsiva" pitchFamily="66" charset="0"/>
              </a:rPr>
              <a:t> marine plants.</a:t>
            </a:r>
          </a:p>
          <a:p>
            <a:pPr>
              <a:buNone/>
            </a:pPr>
            <a:r>
              <a:rPr lang="en-US" dirty="0" smtClean="0">
                <a:latin typeface="Monotype Corsiva" pitchFamily="66" charset="0"/>
              </a:rPr>
              <a:t>→Consumers: Primary-crustaceans, </a:t>
            </a:r>
            <a:r>
              <a:rPr lang="en-US" dirty="0" err="1" smtClean="0">
                <a:latin typeface="Monotype Corsiva" pitchFamily="66" charset="0"/>
              </a:rPr>
              <a:t>molluscs</a:t>
            </a:r>
            <a:r>
              <a:rPr lang="en-US" dirty="0" smtClean="0">
                <a:latin typeface="Monotype Corsiva" pitchFamily="66" charset="0"/>
              </a:rPr>
              <a:t>, etc.</a:t>
            </a:r>
          </a:p>
          <a:p>
            <a:pPr>
              <a:buNone/>
            </a:pPr>
            <a:r>
              <a:rPr lang="en-US" dirty="0" smtClean="0">
                <a:latin typeface="Monotype Corsiva" pitchFamily="66" charset="0"/>
              </a:rPr>
              <a:t>              Secondary-carnivores fishes(Herring, </a:t>
            </a:r>
            <a:r>
              <a:rPr lang="en-US" dirty="0" err="1" smtClean="0">
                <a:latin typeface="Monotype Corsiva" pitchFamily="66" charset="0"/>
              </a:rPr>
              <a:t>Sahd</a:t>
            </a:r>
            <a:r>
              <a:rPr lang="en-US" dirty="0" smtClean="0">
                <a:latin typeface="Monotype Corsiva" pitchFamily="66" charset="0"/>
              </a:rPr>
              <a:t> etc.)  </a:t>
            </a:r>
          </a:p>
          <a:p>
            <a:pPr>
              <a:buNone/>
            </a:pPr>
            <a:r>
              <a:rPr lang="en-US" dirty="0" smtClean="0">
                <a:latin typeface="Monotype Corsiva" pitchFamily="66" charset="0"/>
              </a:rPr>
              <a:t>              Tertiary-fishes like Cod, Haddock etc.</a:t>
            </a:r>
          </a:p>
          <a:p>
            <a:pPr>
              <a:buNone/>
            </a:pPr>
            <a:r>
              <a:rPr lang="en-US" dirty="0" smtClean="0">
                <a:latin typeface="Monotype Corsiva" pitchFamily="66" charset="0"/>
              </a:rPr>
              <a:t>→Decomposers: Bacteria and </a:t>
            </a:r>
            <a:r>
              <a:rPr lang="en-US" dirty="0" err="1" smtClean="0">
                <a:latin typeface="Monotype Corsiva" pitchFamily="66" charset="0"/>
              </a:rPr>
              <a:t>Fungi.They</a:t>
            </a:r>
            <a:r>
              <a:rPr lang="en-US" dirty="0" smtClean="0">
                <a:latin typeface="Monotype Corsiva" pitchFamily="66" charset="0"/>
              </a:rPr>
              <a:t> decompose dead  organic matter.</a:t>
            </a:r>
          </a:p>
          <a:p>
            <a:pPr>
              <a:buNone/>
            </a:pPr>
            <a:endParaRPr lang="en-US" dirty="0" smtClean="0">
              <a:latin typeface="Monotype Corsiva" pitchFamily="66" charset="0"/>
            </a:endParaRPr>
          </a:p>
          <a:p>
            <a:pPr>
              <a:buNone/>
            </a:pPr>
            <a:endParaRPr lang="en-US" dirty="0" smtClean="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download.jpg"/>
          <p:cNvPicPr>
            <a:picLocks noGrp="1"/>
          </p:cNvPicPr>
          <p:nvPr>
            <p:ph type="pic" idx="1"/>
          </p:nvPr>
        </p:nvPicPr>
        <p:blipFill>
          <a:blip r:embed="rId2" cstate="print"/>
          <a:srcRect l="702" r="702"/>
          <a:stretch>
            <a:fillRect/>
          </a:stretch>
        </p:blipFill>
        <p:spPr bwMode="auto">
          <a:xfrm>
            <a:off x="1219200" y="838200"/>
            <a:ext cx="6705600" cy="5102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onotype Corsiva" pitchFamily="66" charset="0"/>
              </a:rPr>
              <a:t>ESTUARINE ECOSYSTEM</a:t>
            </a:r>
            <a:endParaRPr lang="en-US" sz="3200" dirty="0">
              <a:latin typeface="Monotype Corsiva" pitchFamily="66" charset="0"/>
            </a:endParaRPr>
          </a:p>
        </p:txBody>
      </p:sp>
      <p:sp>
        <p:nvSpPr>
          <p:cNvPr id="3" name="Content Placeholder 2"/>
          <p:cNvSpPr>
            <a:spLocks noGrp="1"/>
          </p:cNvSpPr>
          <p:nvPr>
            <p:ph idx="1"/>
          </p:nvPr>
        </p:nvSpPr>
        <p:spPr/>
        <p:txBody>
          <a:bodyPr>
            <a:normAutofit/>
          </a:bodyPr>
          <a:lstStyle/>
          <a:p>
            <a:r>
              <a:rPr lang="en-US" dirty="0" smtClean="0">
                <a:latin typeface="Monotype Corsiva" pitchFamily="66" charset="0"/>
              </a:rPr>
              <a:t>An estuary is a semi closed coastal body of water that has free connection with sea. It is strongly affected by tidal action and within this sea water is mixed with fresh water from land drainages. The estuaries have a rich biodiversity and many of the species are endemic. Estuaries are of much use to human beings due to their high food potentials. These ecosystems need to be managed judiciously and protected from pollution.</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nj\images (5).jpg"/>
          <p:cNvPicPr>
            <a:picLocks noGrp="1"/>
          </p:cNvPicPr>
          <p:nvPr>
            <p:ph type="pic" idx="1"/>
          </p:nvPr>
        </p:nvPicPr>
        <p:blipFill>
          <a:blip r:embed="rId2" cstate="print"/>
          <a:srcRect l="12192" r="12192"/>
          <a:stretch>
            <a:fillRect/>
          </a:stretch>
        </p:blipFill>
        <p:spPr bwMode="auto">
          <a:xfrm>
            <a:off x="990600" y="1524000"/>
            <a:ext cx="71628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4525963"/>
          </a:xfrm>
        </p:spPr>
        <p:txBody>
          <a:bodyPr/>
          <a:lstStyle/>
          <a:p>
            <a:r>
              <a:rPr lang="en-US" dirty="0" smtClean="0">
                <a:latin typeface="Monotype Corsiva" pitchFamily="66" charset="0"/>
              </a:rPr>
              <a:t>There is a high need to protect the environment from global environmental problems such as global warming , ozone depletion etc. For  proper functioning of biogeochemical cycles we all need to work together  and give our best to save ourselves and to lead a healthy and prosperous life.</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http://t0.gstatic.com/images?q=tbn:ANd9GcQnycB0qYO53wNAoLYDGhQTWRdKHccHrNXk2Y0Td0J-DyASzLLLPQ">
            <a:hlinkClick r:id="rId2"/>
          </p:cNvPr>
          <p:cNvPicPr>
            <a:picLocks noGrp="1"/>
          </p:cNvPicPr>
          <p:nvPr>
            <p:ph type="pic" idx="1"/>
          </p:nvPr>
        </p:nvPicPr>
        <p:blipFill>
          <a:blip r:embed="rId3" cstate="print"/>
          <a:srcRect t="12500" b="12500"/>
          <a:stretch>
            <a:fillRect/>
          </a:stretch>
        </p:blipFill>
        <p:spPr bwMode="auto">
          <a:xfrm>
            <a:off x="914400" y="1295400"/>
            <a:ext cx="73152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xit" presetSubtype="0" fill="hold" nodeType="clickEffect">
                                  <p:stCondLst>
                                    <p:cond delay="0"/>
                                  </p:stCondLst>
                                  <p:childTnLst>
                                    <p:animEffect transition="out" filter="wedg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sz="5400" dirty="0" smtClean="0">
                <a:latin typeface="Monotype Corsiva" pitchFamily="66" charset="0"/>
              </a:rPr>
              <a:t>ENVIRONMENT</a:t>
            </a:r>
            <a:endParaRPr lang="en-US" sz="5400" dirty="0">
              <a:latin typeface="Monotype Corsiva" pitchFamily="66" charset="0"/>
            </a:endParaRPr>
          </a:p>
        </p:txBody>
      </p:sp>
      <p:sp>
        <p:nvSpPr>
          <p:cNvPr id="3" name="Content Placeholder 2"/>
          <p:cNvSpPr>
            <a:spLocks noGrp="1"/>
          </p:cNvSpPr>
          <p:nvPr>
            <p:ph idx="1"/>
          </p:nvPr>
        </p:nvSpPr>
        <p:spPr/>
        <p:txBody>
          <a:bodyPr/>
          <a:lstStyle/>
          <a:p>
            <a:r>
              <a:rPr lang="en-US" dirty="0" smtClean="0">
                <a:latin typeface="Monotype Corsiva" pitchFamily="66" charset="0"/>
              </a:rPr>
              <a:t>It is the sum total of water, air and land, interrelationship among themselves and also with human beings, other living organisms and property.</a:t>
            </a:r>
          </a:p>
          <a:p>
            <a:pPr>
              <a:buNone/>
            </a:pPr>
            <a:r>
              <a:rPr lang="en-US" dirty="0" smtClean="0">
                <a:latin typeface="Monotype Corsiva" pitchFamily="66" charset="0"/>
              </a:rPr>
              <a:t>    It is divided into two parts:-</a:t>
            </a:r>
          </a:p>
          <a:p>
            <a:pPr>
              <a:buNone/>
            </a:pPr>
            <a:r>
              <a:rPr lang="en-US" dirty="0" smtClean="0">
                <a:latin typeface="Monotype Corsiva" pitchFamily="66" charset="0"/>
              </a:rPr>
              <a:t>    1. BIOTIC  2. ABIOTIC</a:t>
            </a:r>
          </a:p>
          <a:p>
            <a:r>
              <a:rPr lang="en-US" dirty="0" smtClean="0">
                <a:latin typeface="Monotype Corsiva" pitchFamily="66" charset="0"/>
              </a:rPr>
              <a:t>Biotic environment is made up of all living organisms(plants ,animals , microorganisms ) including their reactions and interactions.</a:t>
            </a:r>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029200"/>
            <a:ext cx="5486400" cy="1252538"/>
          </a:xfrm>
          <a:effectLst>
            <a:outerShdw blurRad="50800" dist="38100" dir="5400000" algn="t" rotWithShape="0">
              <a:prstClr val="black">
                <a:alpha val="40000"/>
              </a:prstClr>
            </a:outerShdw>
          </a:effectLst>
        </p:spPr>
        <p:txBody>
          <a:bodyPr>
            <a:noAutofit/>
          </a:bodyPr>
          <a:lstStyle/>
          <a:p>
            <a:r>
              <a:rPr lang="en-US" sz="5400" dirty="0" smtClean="0">
                <a:latin typeface="Monotype Corsiva" pitchFamily="66" charset="0"/>
              </a:rPr>
              <a:t>THANK YOU</a:t>
            </a:r>
            <a:endParaRPr lang="en-US" sz="5400" dirty="0">
              <a:latin typeface="Monotype Corsiva" pitchFamily="66" charset="0"/>
            </a:endParaRPr>
          </a:p>
        </p:txBody>
      </p:sp>
      <p:pic>
        <p:nvPicPr>
          <p:cNvPr id="5" name="Picture Placeholder 4" descr="http://t2.gstatic.com/images?q=tbn:ANd9GcRUDTsghxmpDSR9slKbUFO2tvN4CX84FP-2w-P0JOyMcC8may3f">
            <a:hlinkClick r:id="rId2"/>
          </p:cNvPr>
          <p:cNvPicPr>
            <a:picLocks noGrp="1"/>
          </p:cNvPicPr>
          <p:nvPr>
            <p:ph type="pic" idx="1"/>
          </p:nvPr>
        </p:nvPicPr>
        <p:blipFill>
          <a:blip r:embed="rId3" cstate="print"/>
          <a:srcRect l="8451" r="8451"/>
          <a:stretch>
            <a:fillRect/>
          </a:stretch>
        </p:blipFill>
        <p:spPr bwMode="auto">
          <a:xfrm>
            <a:off x="914400" y="914400"/>
            <a:ext cx="70866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 calcmode="lin" valueType="num">
                                      <p:cBhvr>
                                        <p:cTn id="14" dur="2000" fill="hold"/>
                                        <p:tgtEl>
                                          <p:spTgt spid="2"/>
                                        </p:tgtEl>
                                        <p:attrNameLst>
                                          <p:attrName>style.rotation</p:attrName>
                                        </p:attrNameLst>
                                      </p:cBhvr>
                                      <p:tavLst>
                                        <p:tav tm="0">
                                          <p:val>
                                            <p:fltVal val="360"/>
                                          </p:val>
                                        </p:tav>
                                        <p:tav tm="100000">
                                          <p:val>
                                            <p:fltVal val="0"/>
                                          </p:val>
                                        </p:tav>
                                      </p:tavLst>
                                    </p:anim>
                                    <p:animEffect transition="in" filter="fad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xit" presetSubtype="0" fill="hold" nodeType="clickEffect">
                                  <p:stCondLst>
                                    <p:cond delay="0"/>
                                  </p:stCondLst>
                                  <p:childTnLst>
                                    <p:animEffect transition="out" filter="wedge">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0" presetClass="exit" presetSubtype="0" fill="hold" grpId="1" nodeType="clickEffect">
                                  <p:stCondLst>
                                    <p:cond delay="0"/>
                                  </p:stCondLst>
                                  <p:childTnLst>
                                    <p:animEffect transition="out" filter="wedge">
                                      <p:cBhvr>
                                        <p:cTn id="24" dur="2000"/>
                                        <p:tgtEl>
                                          <p:spTgt spid="2"/>
                                        </p:tgtEl>
                                      </p:cBhvr>
                                    </p:animEffect>
                                    <p:set>
                                      <p:cBhvr>
                                        <p:cTn id="25"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0.gstatic.com/images?q=tbn:ANd9GcQtUSMbZCiMwrbKy2p_kEyHFI14Bu_t3OWCYgz9VhF1jAtqJYQOYw">
            <a:hlinkClick r:id="rId2"/>
          </p:cNvPr>
          <p:cNvPicPr>
            <a:picLocks noGrp="1"/>
          </p:cNvPicPr>
          <p:nvPr>
            <p:ph type="pic" idx="1"/>
          </p:nvPr>
        </p:nvPicPr>
        <p:blipFill>
          <a:blip r:embed="rId3" cstate="print"/>
          <a:srcRect t="12500" b="12500"/>
          <a:stretch>
            <a:fillRect/>
          </a:stretch>
        </p:blipFill>
        <p:spPr bwMode="auto">
          <a:xfrm>
            <a:off x="762000" y="1295400"/>
            <a:ext cx="76200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endParaRPr lang="en-US" dirty="0" smtClean="0">
              <a:latin typeface="Monotype Corsiva" pitchFamily="66" charset="0"/>
            </a:endParaRPr>
          </a:p>
          <a:p>
            <a:r>
              <a:rPr lang="en-US" dirty="0" err="1" smtClean="0">
                <a:latin typeface="Monotype Corsiva" pitchFamily="66" charset="0"/>
              </a:rPr>
              <a:t>Abiotic</a:t>
            </a:r>
            <a:r>
              <a:rPr lang="en-US" dirty="0" smtClean="0">
                <a:latin typeface="Monotype Corsiva" pitchFamily="66" charset="0"/>
              </a:rPr>
              <a:t> environment is composed of external physical factors like temperature , humidity , water etc.</a:t>
            </a:r>
          </a:p>
          <a:p>
            <a:pPr>
              <a:buNone/>
            </a:pPr>
            <a:endParaRPr lang="en-US" dirty="0" smtClean="0">
              <a:latin typeface="Monotype Corsiva" pitchFamily="66" charset="0"/>
            </a:endParaRPr>
          </a:p>
          <a:p>
            <a:r>
              <a:rPr lang="en-US" sz="4000" dirty="0" smtClean="0">
                <a:latin typeface="Monotype Corsiva" pitchFamily="66" charset="0"/>
              </a:rPr>
              <a:t>COMPONENTS OF ENVIRONMENT-</a:t>
            </a:r>
          </a:p>
          <a:p>
            <a:pPr>
              <a:buNone/>
            </a:pPr>
            <a:r>
              <a:rPr lang="en-US" dirty="0" smtClean="0">
                <a:latin typeface="Monotype Corsiva" pitchFamily="66" charset="0"/>
              </a:rPr>
              <a:t>1.Atmosphere</a:t>
            </a:r>
          </a:p>
          <a:p>
            <a:pPr>
              <a:buNone/>
            </a:pPr>
            <a:r>
              <a:rPr lang="en-US" dirty="0" smtClean="0">
                <a:latin typeface="Monotype Corsiva" pitchFamily="66" charset="0"/>
              </a:rPr>
              <a:t>2.Hydrosphere</a:t>
            </a:r>
          </a:p>
          <a:p>
            <a:pPr>
              <a:buNone/>
            </a:pPr>
            <a:r>
              <a:rPr lang="en-US" dirty="0" smtClean="0">
                <a:latin typeface="Monotype Corsiva" pitchFamily="66" charset="0"/>
              </a:rPr>
              <a:t>3.Lithosphere</a:t>
            </a:r>
          </a:p>
          <a:p>
            <a:pPr>
              <a:buNone/>
            </a:pPr>
            <a:r>
              <a:rPr lang="en-US" dirty="0" smtClean="0">
                <a:latin typeface="Monotype Corsiva" pitchFamily="66" charset="0"/>
              </a:rPr>
              <a:t>4.Biosphere</a:t>
            </a:r>
          </a:p>
          <a:p>
            <a:endParaRPr lang="en-US" dirty="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http://t2.gstatic.com/images?q=tbn:ANd9GcS3gr_2kqQLj0tZ9nXY8S-h_C6KxB-Y_Je7i_P0ImT3KPDWkRa2"/>
          <p:cNvPicPr>
            <a:picLocks noGrp="1"/>
          </p:cNvPicPr>
          <p:nvPr>
            <p:ph type="pic" idx="1"/>
          </p:nvPr>
        </p:nvPicPr>
        <p:blipFill>
          <a:blip r:embed="rId2" cstate="print"/>
          <a:srcRect t="18056" b="18056"/>
          <a:stretch>
            <a:fillRect/>
          </a:stretch>
        </p:blipFill>
        <p:spPr bwMode="auto">
          <a:xfrm>
            <a:off x="1600200" y="1143000"/>
            <a:ext cx="6019800" cy="4797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1538</Words>
  <Application>Microsoft Office PowerPoint</Application>
  <PresentationFormat>On-screen Show (4:3)</PresentationFormat>
  <Paragraphs>162</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GOVERNMENT  ENGINEERING COLLEGE BHUJ</vt:lpstr>
      <vt:lpstr>PROGRESSIVE ASSESMENT FOR ENVIRONMENTAL STUDIES</vt:lpstr>
      <vt:lpstr>Slide 3</vt:lpstr>
      <vt:lpstr>Slide 4</vt:lpstr>
      <vt:lpstr>Slide 5</vt:lpstr>
      <vt:lpstr>ENVIRONMENT</vt:lpstr>
      <vt:lpstr>Slide 7</vt:lpstr>
      <vt:lpstr>Slide 8</vt:lpstr>
      <vt:lpstr>Slide 9</vt:lpstr>
      <vt:lpstr>Slide 10</vt:lpstr>
      <vt:lpstr>Slide 11</vt:lpstr>
      <vt:lpstr>Slide 12</vt:lpstr>
      <vt:lpstr>Slide 13</vt:lpstr>
      <vt:lpstr>Slide 14</vt:lpstr>
      <vt:lpstr>Slide 15</vt:lpstr>
      <vt:lpstr>ENVIRONMENTAL POLLUTION</vt:lpstr>
      <vt:lpstr>Slide 17</vt:lpstr>
      <vt:lpstr>Slide 18</vt:lpstr>
      <vt:lpstr>Slide 19</vt:lpstr>
      <vt:lpstr>Slide 20</vt:lpstr>
      <vt:lpstr>Slide 21</vt:lpstr>
      <vt:lpstr>ENVIRONMENTAL DEGRADATION</vt:lpstr>
      <vt:lpstr>Slide 23</vt:lpstr>
      <vt:lpstr>SUSTAINABLE DEVELOPMENT</vt:lpstr>
      <vt:lpstr>Slide 25</vt:lpstr>
      <vt:lpstr>ECOLOGY</vt:lpstr>
      <vt:lpstr>Slide 27</vt:lpstr>
      <vt:lpstr>Slide 28</vt:lpstr>
      <vt:lpstr>Slide 29</vt:lpstr>
      <vt:lpstr>ECOSYSTEM</vt:lpstr>
      <vt:lpstr>COMPONENTS OF ECOSYSTEM</vt:lpstr>
      <vt:lpstr>Slide 32</vt:lpstr>
      <vt:lpstr>DIFFERENT TYPES OF ECOSYSTEMS</vt:lpstr>
      <vt:lpstr>Slide 34</vt:lpstr>
      <vt:lpstr>Slide 35</vt:lpstr>
      <vt:lpstr>Slide 36</vt:lpstr>
      <vt:lpstr>COMPONENTS OF FOREST ECOSYSTEM </vt:lpstr>
      <vt:lpstr>GRASSLAND ECOSYSTEM </vt:lpstr>
      <vt:lpstr>Slide 39</vt:lpstr>
      <vt:lpstr>Slide 40</vt:lpstr>
      <vt:lpstr>Slide 41</vt:lpstr>
      <vt:lpstr>COMPONENTS OF GRASSLAND ECOSYSTEMS </vt:lpstr>
      <vt:lpstr>Slide 43</vt:lpstr>
      <vt:lpstr>DESERT ECOSYSTEM</vt:lpstr>
      <vt:lpstr>Slide 45</vt:lpstr>
      <vt:lpstr>Slide 46</vt:lpstr>
      <vt:lpstr>Slide 47</vt:lpstr>
      <vt:lpstr>COMPONENTS OF DESERT ECOSYSTEM</vt:lpstr>
      <vt:lpstr>Slide 49</vt:lpstr>
      <vt:lpstr>AQUATIC ECOSYSTEM</vt:lpstr>
      <vt:lpstr>Slide 51</vt:lpstr>
      <vt:lpstr>Slide 52</vt:lpstr>
      <vt:lpstr>Slide 53</vt:lpstr>
      <vt:lpstr>COMPONENTS OF MARINE ECOSYSTEMS</vt:lpstr>
      <vt:lpstr>Slide 55</vt:lpstr>
      <vt:lpstr>ESTUARINE ECOSYSTEM</vt:lpstr>
      <vt:lpstr>Slide 57</vt:lpstr>
      <vt:lpstr>Slide 58</vt:lpstr>
      <vt:lpstr>Slide 59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aryan computer</dc:creator>
  <cp:lastModifiedBy>acer</cp:lastModifiedBy>
  <cp:revision>53</cp:revision>
  <dcterms:created xsi:type="dcterms:W3CDTF">2013-11-23T07:27:09Z</dcterms:created>
  <dcterms:modified xsi:type="dcterms:W3CDTF">2013-12-12T10:47:35Z</dcterms:modified>
</cp:coreProperties>
</file>